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58" r:id="rId3"/>
    <p:sldId id="259" r:id="rId4"/>
    <p:sldId id="260" r:id="rId5"/>
    <p:sldId id="261" r:id="rId6"/>
    <p:sldId id="262"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8"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83" d="100"/>
          <a:sy n="83" d="100"/>
        </p:scale>
        <p:origin x="-1448"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131D55E-FD30-44D6-9290-8FCA9FAB1A11}"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1368413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31D55E-FD30-44D6-9290-8FCA9FAB1A11}"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3149569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31D55E-FD30-44D6-9290-8FCA9FAB1A11}"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C47A546-541F-4095-A578-DA0B90F91956}" type="slidenum">
              <a:rPr lang="en-GB" smtClean="0"/>
              <a:t>‹#›</a:t>
            </a:fld>
            <a:endParaRPr lang="en-GB"/>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02485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131D55E-FD30-44D6-9290-8FCA9FAB1A11}" type="datetimeFigureOut">
              <a:rPr lang="en-GB" smtClean="0"/>
              <a:t>13/07/15</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3113556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131D55E-FD30-44D6-9290-8FCA9FAB1A11}" type="datetimeFigureOut">
              <a:rPr lang="en-GB" smtClean="0"/>
              <a:t>13/07/15</a:t>
            </a:fld>
            <a:endParaRPr lang="en-GB"/>
          </a:p>
        </p:txBody>
      </p:sp>
      <p:sp>
        <p:nvSpPr>
          <p:cNvPr id="6" name="Footer Placeholder 5"/>
          <p:cNvSpPr>
            <a:spLocks noGrp="1"/>
          </p:cNvSpPr>
          <p:nvPr>
            <p:ph type="ftr" sz="quarter" idx="11"/>
          </p:nvPr>
        </p:nvSpPr>
        <p:spPr/>
        <p:txBody>
          <a:bodyPr/>
          <a:lstStyle/>
          <a:p>
            <a:endParaRPr lang="en-GB"/>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C47A546-541F-4095-A578-DA0B90F91956}" type="slidenum">
              <a:rPr lang="en-GB" smtClean="0"/>
              <a:t>‹#›</a:t>
            </a:fld>
            <a:endParaRPr lang="en-GB"/>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93072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131D55E-FD30-44D6-9290-8FCA9FAB1A11}" type="datetimeFigureOut">
              <a:rPr lang="en-GB" smtClean="0"/>
              <a:t>13/07/15</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2987214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31D55E-FD30-44D6-9290-8FCA9FAB1A11}"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839100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31D55E-FD30-44D6-9290-8FCA9FAB1A11}"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3075593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31D55E-FD30-44D6-9290-8FCA9FAB1A11}"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4148133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31D55E-FD30-44D6-9290-8FCA9FAB1A11}" type="datetimeFigureOut">
              <a:rPr lang="en-GB" smtClean="0"/>
              <a:t>13/07/15</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832141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131D55E-FD30-44D6-9290-8FCA9FAB1A11}" type="datetimeFigureOut">
              <a:rPr lang="en-GB" smtClean="0"/>
              <a:t>13/07/15</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2486741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31D55E-FD30-44D6-9290-8FCA9FAB1A11}" type="datetimeFigureOut">
              <a:rPr lang="en-GB" smtClean="0"/>
              <a:t>13/07/15</a:t>
            </a:fld>
            <a:endParaRPr lang="en-GB"/>
          </a:p>
        </p:txBody>
      </p:sp>
      <p:sp>
        <p:nvSpPr>
          <p:cNvPr id="8" name="Footer Placeholder 7"/>
          <p:cNvSpPr>
            <a:spLocks noGrp="1"/>
          </p:cNvSpPr>
          <p:nvPr>
            <p:ph type="ftr" sz="quarter" idx="11"/>
          </p:nvPr>
        </p:nvSpPr>
        <p:spPr/>
        <p:txBody>
          <a:bodyPr/>
          <a:lstStyle/>
          <a:p>
            <a:endParaRPr lang="en-GB"/>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890415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131D55E-FD30-44D6-9290-8FCA9FAB1A11}" type="datetimeFigureOut">
              <a:rPr lang="en-GB" smtClean="0"/>
              <a:t>13/07/15</a:t>
            </a:fld>
            <a:endParaRPr lang="en-GB"/>
          </a:p>
        </p:txBody>
      </p:sp>
      <p:sp>
        <p:nvSpPr>
          <p:cNvPr id="4" name="Footer Placeholder 3"/>
          <p:cNvSpPr>
            <a:spLocks noGrp="1"/>
          </p:cNvSpPr>
          <p:nvPr>
            <p:ph type="ftr" sz="quarter" idx="11"/>
          </p:nvPr>
        </p:nvSpPr>
        <p:spPr/>
        <p:txBody>
          <a:bodyPr/>
          <a:lstStyle/>
          <a:p>
            <a:endParaRPr lang="en-GB"/>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318964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31D55E-FD30-44D6-9290-8FCA9FAB1A11}" type="datetimeFigureOut">
              <a:rPr lang="en-GB" smtClean="0"/>
              <a:t>13/07/15</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2901813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31D55E-FD30-44D6-9290-8FCA9FAB1A11}" type="datetimeFigureOut">
              <a:rPr lang="en-GB" smtClean="0"/>
              <a:t>13/07/15</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864056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31D55E-FD30-44D6-9290-8FCA9FAB1A11}" type="datetimeFigureOut">
              <a:rPr lang="en-GB" smtClean="0"/>
              <a:t>13/07/15</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C47A546-541F-4095-A578-DA0B90F91956}" type="slidenum">
              <a:rPr lang="en-GB" smtClean="0"/>
              <a:t>‹#›</a:t>
            </a:fld>
            <a:endParaRPr lang="en-GB"/>
          </a:p>
        </p:txBody>
      </p:sp>
    </p:spTree>
    <p:extLst>
      <p:ext uri="{BB962C8B-B14F-4D97-AF65-F5344CB8AC3E}">
        <p14:creationId xmlns:p14="http://schemas.microsoft.com/office/powerpoint/2010/main" val="24612090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131D55E-FD30-44D6-9290-8FCA9FAB1A11}" type="datetimeFigureOut">
              <a:rPr lang="en-GB" smtClean="0"/>
              <a:t>13/07/15</a:t>
            </a:fld>
            <a:endParaRPr lang="en-GB"/>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9C47A546-541F-4095-A578-DA0B90F91956}" type="slidenum">
              <a:rPr lang="en-GB" smtClean="0"/>
              <a:t>‹#›</a:t>
            </a:fld>
            <a:endParaRPr lang="en-GB"/>
          </a:p>
        </p:txBody>
      </p:sp>
    </p:spTree>
    <p:extLst>
      <p:ext uri="{BB962C8B-B14F-4D97-AF65-F5344CB8AC3E}">
        <p14:creationId xmlns:p14="http://schemas.microsoft.com/office/powerpoint/2010/main" val="361186706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314" y="565607"/>
            <a:ext cx="8163612" cy="2403835"/>
          </a:xfrm>
        </p:spPr>
        <p:txBody>
          <a:bodyPr>
            <a:normAutofit/>
          </a:bodyPr>
          <a:lstStyle/>
          <a:p>
            <a:r>
              <a:rPr lang="en-US" sz="4000" b="1" dirty="0" smtClean="0"/>
              <a:t>Economic Development</a:t>
            </a:r>
            <a:endParaRPr lang="en-GB" sz="4000" b="1"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5995" y="1626340"/>
            <a:ext cx="6362496" cy="4826322"/>
          </a:xfrm>
          <a:prstGeom prst="rect">
            <a:avLst/>
          </a:prstGeom>
          <a:ln>
            <a:noFill/>
          </a:ln>
          <a:effectLst>
            <a:softEdge rad="112500"/>
          </a:effectLst>
        </p:spPr>
      </p:pic>
    </p:spTree>
    <p:extLst>
      <p:ext uri="{BB962C8B-B14F-4D97-AF65-F5344CB8AC3E}">
        <p14:creationId xmlns:p14="http://schemas.microsoft.com/office/powerpoint/2010/main" val="319601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95463" y="-93208"/>
            <a:ext cx="12339463" cy="6951208"/>
          </a:xfrm>
          <a:prstGeom prst="rect">
            <a:avLst/>
          </a:prstGeom>
        </p:spPr>
      </p:pic>
      <p:sp>
        <p:nvSpPr>
          <p:cNvPr id="3" name="Content Placeholder 2"/>
          <p:cNvSpPr>
            <a:spLocks noGrp="1"/>
          </p:cNvSpPr>
          <p:nvPr>
            <p:ph sz="quarter" idx="1"/>
          </p:nvPr>
        </p:nvSpPr>
        <p:spPr>
          <a:xfrm>
            <a:off x="407619" y="2007028"/>
            <a:ext cx="8530883" cy="5001891"/>
          </a:xfrm>
        </p:spPr>
        <p:txBody>
          <a:bodyPr>
            <a:normAutofit fontScale="85000" lnSpcReduction="20000"/>
          </a:bodyPr>
          <a:lstStyle/>
          <a:p>
            <a:pPr lvl="1"/>
            <a:r>
              <a:rPr lang="en-US" sz="2100" dirty="0" smtClean="0">
                <a:solidFill>
                  <a:srgbClr val="EBDDC3"/>
                </a:solidFill>
              </a:rPr>
              <a:t>5 – Negative externalities and lack of sustainability:</a:t>
            </a:r>
          </a:p>
          <a:p>
            <a:pPr lvl="2"/>
            <a:r>
              <a:rPr lang="en-US" sz="1800" dirty="0" smtClean="0">
                <a:solidFill>
                  <a:srgbClr val="EBDDC3"/>
                </a:solidFill>
              </a:rPr>
              <a:t>In both developed and developing nations the search for economic growth and the growth itself usually leads to pollution, a negative externality.</a:t>
            </a:r>
          </a:p>
          <a:p>
            <a:pPr lvl="2"/>
            <a:r>
              <a:rPr lang="en-US" sz="1800" dirty="0" smtClean="0">
                <a:solidFill>
                  <a:srgbClr val="EBDDC3"/>
                </a:solidFill>
              </a:rPr>
              <a:t>As incomes rise people drive more, take more flights and buy imported goods, all three of these increase pollution.</a:t>
            </a:r>
          </a:p>
          <a:p>
            <a:pPr lvl="2"/>
            <a:r>
              <a:rPr lang="en-US" sz="1800" dirty="0" smtClean="0">
                <a:solidFill>
                  <a:srgbClr val="EBDDC3"/>
                </a:solidFill>
              </a:rPr>
              <a:t>Problems of Deforestation, Soil degradation, and reduction in bio-diversity can all be linked to economic growth. </a:t>
            </a:r>
          </a:p>
          <a:p>
            <a:pPr lvl="2"/>
            <a:r>
              <a:rPr lang="en-US" sz="1800" dirty="0" smtClean="0">
                <a:solidFill>
                  <a:srgbClr val="EBDDC3"/>
                </a:solidFill>
              </a:rPr>
              <a:t>As economies grow, so does the demand	 for energy.</a:t>
            </a:r>
          </a:p>
          <a:p>
            <a:pPr lvl="3"/>
            <a:r>
              <a:rPr lang="en-US" sz="1500" dirty="0" smtClean="0">
                <a:solidFill>
                  <a:srgbClr val="EBDDC3"/>
                </a:solidFill>
              </a:rPr>
              <a:t>Factories, Power Plants, and Households all consume energy and to meet this demand there must be huge increase in the burning of fossil fuels.</a:t>
            </a:r>
          </a:p>
          <a:p>
            <a:pPr lvl="2"/>
            <a:r>
              <a:rPr lang="en-US" sz="1800" dirty="0" smtClean="0">
                <a:solidFill>
                  <a:srgbClr val="EBDDC3"/>
                </a:solidFill>
              </a:rPr>
              <a:t>The effects on humans will be felt the worst in the developing nations, the effects are:</a:t>
            </a:r>
          </a:p>
          <a:p>
            <a:pPr lvl="3"/>
            <a:r>
              <a:rPr lang="en-US" sz="1500" dirty="0" smtClean="0">
                <a:solidFill>
                  <a:srgbClr val="EBDDC3"/>
                </a:solidFill>
              </a:rPr>
              <a:t>Access to safe water will become even harder</a:t>
            </a:r>
          </a:p>
          <a:p>
            <a:pPr lvl="3"/>
            <a:r>
              <a:rPr lang="en-US" sz="1500" dirty="0" smtClean="0">
                <a:solidFill>
                  <a:srgbClr val="EBDDC3"/>
                </a:solidFill>
              </a:rPr>
              <a:t>Tropical disease may spread further north.</a:t>
            </a:r>
          </a:p>
          <a:p>
            <a:pPr lvl="3"/>
            <a:r>
              <a:rPr lang="en-US" sz="1500" dirty="0" smtClean="0">
                <a:solidFill>
                  <a:srgbClr val="EBDDC3"/>
                </a:solidFill>
              </a:rPr>
              <a:t>Droughts will become more frequent and intense</a:t>
            </a:r>
          </a:p>
          <a:p>
            <a:pPr lvl="3"/>
            <a:r>
              <a:rPr lang="en-US" sz="1500" dirty="0" smtClean="0">
                <a:solidFill>
                  <a:srgbClr val="EBDDC3"/>
                </a:solidFill>
              </a:rPr>
              <a:t>Food production in the tropic and sub-tropics will suffer. (Although it may increase in middle and high latitudes but there is no guarantee this will lessen the risk to food security)</a:t>
            </a:r>
          </a:p>
          <a:p>
            <a:pPr lvl="3"/>
            <a:r>
              <a:rPr lang="en-US" sz="1500" dirty="0" smtClean="0">
                <a:solidFill>
                  <a:srgbClr val="EBDDC3"/>
                </a:solidFill>
              </a:rPr>
              <a:t>Rising sea levels will effect millions.</a:t>
            </a:r>
          </a:p>
          <a:p>
            <a:pPr lvl="3" algn="r"/>
            <a:endParaRPr lang="en-US" sz="1500" dirty="0" smtClean="0">
              <a:solidFill>
                <a:srgbClr val="EBDDC3"/>
              </a:solidFill>
            </a:endParaRPr>
          </a:p>
          <a:p>
            <a:pPr lvl="3" algn="r"/>
            <a:endParaRPr lang="en-US" sz="1500" dirty="0" smtClean="0">
              <a:solidFill>
                <a:srgbClr val="EBDDC3"/>
              </a:solidFill>
            </a:endParaRPr>
          </a:p>
          <a:p>
            <a:pPr lvl="2" algn="r"/>
            <a:endParaRPr lang="en-US" sz="1800" dirty="0">
              <a:solidFill>
                <a:srgbClr val="EBDDC3"/>
              </a:solidFill>
            </a:endParaRPr>
          </a:p>
        </p:txBody>
      </p:sp>
    </p:spTree>
    <p:extLst>
      <p:ext uri="{BB962C8B-B14F-4D97-AF65-F5344CB8AC3E}">
        <p14:creationId xmlns:p14="http://schemas.microsoft.com/office/powerpoint/2010/main" val="34834415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95463" y="-76713"/>
            <a:ext cx="12339463" cy="6951208"/>
          </a:xfrm>
          <a:prstGeom prst="rect">
            <a:avLst/>
          </a:prstGeom>
        </p:spPr>
      </p:pic>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a:xfrm>
            <a:off x="1913333" y="2086277"/>
            <a:ext cx="6993814" cy="4495800"/>
          </a:xfrm>
        </p:spPr>
        <p:txBody>
          <a:bodyPr>
            <a:normAutofit/>
          </a:bodyPr>
          <a:lstStyle/>
          <a:p>
            <a:r>
              <a:rPr lang="en-US" sz="2000" dirty="0" smtClean="0">
                <a:solidFill>
                  <a:srgbClr val="EBDDC3"/>
                </a:solidFill>
              </a:rPr>
              <a:t>Herman Daly:</a:t>
            </a:r>
          </a:p>
          <a:p>
            <a:pPr lvl="1"/>
            <a:r>
              <a:rPr lang="en-US" sz="2000" dirty="0" smtClean="0">
                <a:solidFill>
                  <a:srgbClr val="EBDDC3"/>
                </a:solidFill>
              </a:rPr>
              <a:t>“Uneconomic Growth”</a:t>
            </a:r>
          </a:p>
          <a:p>
            <a:pPr lvl="2"/>
            <a:r>
              <a:rPr lang="en-US" sz="2000" dirty="0" smtClean="0">
                <a:solidFill>
                  <a:srgbClr val="EBDDC3"/>
                </a:solidFill>
              </a:rPr>
              <a:t>“when increase in production come at an expense in resources and well-being that is worth more than the items made”</a:t>
            </a:r>
          </a:p>
          <a:p>
            <a:r>
              <a:rPr lang="en-US" sz="2000" dirty="0" smtClean="0">
                <a:solidFill>
                  <a:srgbClr val="EBDDC3"/>
                </a:solidFill>
              </a:rPr>
              <a:t>Economic growth based on current consumption patterns is clearly not sustainable and is really “uneconomic”</a:t>
            </a:r>
          </a:p>
          <a:p>
            <a:pPr lvl="2" algn="r"/>
            <a:endParaRPr lang="en-US" sz="2000" dirty="0">
              <a:solidFill>
                <a:srgbClr val="EBDDC3"/>
              </a:solidFill>
            </a:endParaRPr>
          </a:p>
        </p:txBody>
      </p:sp>
    </p:spTree>
    <p:extLst>
      <p:ext uri="{BB962C8B-B14F-4D97-AF65-F5344CB8AC3E}">
        <p14:creationId xmlns:p14="http://schemas.microsoft.com/office/powerpoint/2010/main" val="177509738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50874"/>
            <a:ext cx="9144000" cy="5886991"/>
          </a:xfrm>
          <a:prstGeom prst="rect">
            <a:avLst/>
          </a:prstGeom>
        </p:spPr>
      </p:pic>
      <p:sp>
        <p:nvSpPr>
          <p:cNvPr id="2" name="Title 1"/>
          <p:cNvSpPr>
            <a:spLocks noGrp="1"/>
          </p:cNvSpPr>
          <p:nvPr>
            <p:ph type="ctrTitle"/>
          </p:nvPr>
        </p:nvSpPr>
        <p:spPr>
          <a:xfrm>
            <a:off x="463296" y="816864"/>
            <a:ext cx="6071616" cy="843133"/>
          </a:xfrm>
          <a:solidFill>
            <a:schemeClr val="tx1"/>
          </a:solidFill>
          <a:effectLst>
            <a:softEdge rad="152400"/>
          </a:effectLst>
        </p:spPr>
        <p:txBody>
          <a:bodyPr>
            <a:noAutofit/>
          </a:bodyPr>
          <a:lstStyle/>
          <a:p>
            <a:pPr algn="l"/>
            <a:r>
              <a:rPr lang="en-US" sz="5400" dirty="0" smtClean="0">
                <a:solidFill>
                  <a:srgbClr val="000000"/>
                </a:solidFill>
                <a:latin typeface="Inkpen2 Script" panose="02000400000000000000" pitchFamily="2" charset="0"/>
              </a:rPr>
              <a:t>Development </a:t>
            </a:r>
            <a:r>
              <a:rPr lang="en-US" sz="5400" dirty="0" smtClean="0">
                <a:solidFill>
                  <a:schemeClr val="bg1"/>
                </a:solidFill>
                <a:latin typeface="Inkpen2 Script" panose="02000400000000000000" pitchFamily="2" charset="0"/>
              </a:rPr>
              <a:t>Economics</a:t>
            </a:r>
            <a:endParaRPr lang="en-GB" sz="5400" dirty="0">
              <a:solidFill>
                <a:schemeClr val="bg1"/>
              </a:solidFill>
              <a:latin typeface="Inkpen2 Script" panose="02000400000000000000" pitchFamily="2" charset="0"/>
            </a:endParaRPr>
          </a:p>
        </p:txBody>
      </p:sp>
      <p:sp>
        <p:nvSpPr>
          <p:cNvPr id="3" name="Subtitle 2"/>
          <p:cNvSpPr>
            <a:spLocks noGrp="1"/>
          </p:cNvSpPr>
          <p:nvPr>
            <p:ph type="subTitle" idx="1"/>
          </p:nvPr>
        </p:nvSpPr>
        <p:spPr>
          <a:xfrm>
            <a:off x="292608" y="5378557"/>
            <a:ext cx="6858000" cy="753899"/>
          </a:xfrm>
          <a:solidFill>
            <a:schemeClr val="tx1"/>
          </a:solidFill>
          <a:effectLst>
            <a:softEdge rad="152400"/>
          </a:effectLst>
        </p:spPr>
        <p:txBody>
          <a:bodyPr>
            <a:normAutofit fontScale="77500" lnSpcReduction="20000"/>
          </a:bodyPr>
          <a:lstStyle/>
          <a:p>
            <a:r>
              <a:rPr lang="en-US" sz="4000" dirty="0" smtClean="0">
                <a:solidFill>
                  <a:schemeClr val="bg1"/>
                </a:solidFill>
                <a:latin typeface="Inkpen2 Script" panose="02000400000000000000" pitchFamily="2" charset="0"/>
              </a:rPr>
              <a:t>Diversity among developing countries</a:t>
            </a:r>
            <a:endParaRPr lang="en-GB" sz="4000" dirty="0">
              <a:solidFill>
                <a:schemeClr val="bg1"/>
              </a:solidFill>
              <a:latin typeface="Inkpen2 Script" panose="02000400000000000000" pitchFamily="2" charset="0"/>
            </a:endParaRPr>
          </a:p>
        </p:txBody>
      </p:sp>
    </p:spTree>
    <p:extLst>
      <p:ext uri="{BB962C8B-B14F-4D97-AF65-F5344CB8AC3E}">
        <p14:creationId xmlns:p14="http://schemas.microsoft.com/office/powerpoint/2010/main" val="2083677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11364"/>
            <a:ext cx="9144000" cy="5926502"/>
          </a:xfrm>
          <a:prstGeom prst="rect">
            <a:avLst/>
          </a:prstGeom>
        </p:spPr>
      </p:pic>
      <p:sp>
        <p:nvSpPr>
          <p:cNvPr id="2" name="Title 1"/>
          <p:cNvSpPr>
            <a:spLocks noGrp="1"/>
          </p:cNvSpPr>
          <p:nvPr>
            <p:ph type="ctrTitle"/>
          </p:nvPr>
        </p:nvSpPr>
        <p:spPr>
          <a:xfrm>
            <a:off x="463296" y="816864"/>
            <a:ext cx="6071616" cy="843133"/>
          </a:xfrm>
          <a:solidFill>
            <a:schemeClr val="tx1"/>
          </a:solidFill>
          <a:effectLst>
            <a:softEdge rad="152400"/>
          </a:effectLst>
        </p:spPr>
        <p:txBody>
          <a:bodyPr>
            <a:noAutofit/>
          </a:bodyPr>
          <a:lstStyle/>
          <a:p>
            <a:r>
              <a:rPr lang="en-US" sz="5400" dirty="0" smtClean="0">
                <a:solidFill>
                  <a:schemeClr val="tx1"/>
                </a:solidFill>
                <a:latin typeface="Inkpen2 Script" panose="02000400000000000000" pitchFamily="2" charset="0"/>
              </a:rPr>
              <a:t>Resource</a:t>
            </a:r>
            <a:r>
              <a:rPr lang="en-US" sz="5400" dirty="0" smtClean="0">
                <a:solidFill>
                  <a:schemeClr val="bg1"/>
                </a:solidFill>
                <a:latin typeface="Inkpen2 Script" panose="02000400000000000000" pitchFamily="2" charset="0"/>
              </a:rPr>
              <a:t> Endowment</a:t>
            </a:r>
            <a:endParaRPr lang="en-GB" sz="5400" dirty="0">
              <a:solidFill>
                <a:schemeClr val="bg1"/>
              </a:solidFill>
              <a:latin typeface="Inkpen2 Script" panose="02000400000000000000" pitchFamily="2" charset="0"/>
            </a:endParaRPr>
          </a:p>
        </p:txBody>
      </p:sp>
      <p:sp>
        <p:nvSpPr>
          <p:cNvPr id="3" name="Subtitle 2"/>
          <p:cNvSpPr>
            <a:spLocks noGrp="1"/>
          </p:cNvSpPr>
          <p:nvPr>
            <p:ph type="subTitle" idx="1"/>
          </p:nvPr>
        </p:nvSpPr>
        <p:spPr>
          <a:xfrm>
            <a:off x="1222375" y="1721491"/>
            <a:ext cx="4266184" cy="4754880"/>
          </a:xfrm>
          <a:solidFill>
            <a:schemeClr val="bg1"/>
          </a:solidFill>
          <a:effectLst>
            <a:softEdge rad="152400"/>
          </a:effectLst>
        </p:spPr>
        <p:txBody>
          <a:bodyPr>
            <a:normAutofit fontScale="70000" lnSpcReduction="20000"/>
          </a:bodyPr>
          <a:lstStyle/>
          <a:p>
            <a:r>
              <a:rPr lang="en-US" sz="2800" dirty="0" smtClean="0">
                <a:latin typeface="Inkpen2 Script" panose="02000400000000000000" pitchFamily="2" charset="0"/>
              </a:rPr>
              <a:t>Endowment in terms of physical resources can vary greatly</a:t>
            </a:r>
          </a:p>
          <a:p>
            <a:r>
              <a:rPr lang="en-US" sz="2800" dirty="0" smtClean="0">
                <a:latin typeface="Inkpen2 Script" panose="02000400000000000000" pitchFamily="2" charset="0"/>
              </a:rPr>
              <a:t>Angola considered a developing country but possesses much oil and diamonds</a:t>
            </a:r>
          </a:p>
          <a:p>
            <a:r>
              <a:rPr lang="en-US" sz="2800" dirty="0" smtClean="0">
                <a:latin typeface="Inkpen2 Script" panose="02000400000000000000" pitchFamily="2" charset="0"/>
              </a:rPr>
              <a:t>Chad discovered much oil in 2003</a:t>
            </a:r>
          </a:p>
          <a:p>
            <a:r>
              <a:rPr lang="en-US" sz="2800" dirty="0" smtClean="0">
                <a:latin typeface="Inkpen2 Script" panose="02000400000000000000" pitchFamily="2" charset="0"/>
              </a:rPr>
              <a:t>Bangladesh has very few physical resources, synthetically produced products have replaced the one major resource that they did have – jute</a:t>
            </a:r>
          </a:p>
          <a:p>
            <a:r>
              <a:rPr lang="en-US" sz="2800" dirty="0" smtClean="0">
                <a:latin typeface="Inkpen2 Script" panose="02000400000000000000" pitchFamily="2" charset="0"/>
              </a:rPr>
              <a:t>A lack of physical resources does not mean that a countries economy is in bad shape – Singapore and Japan both lack physical resources</a:t>
            </a:r>
          </a:p>
          <a:p>
            <a:endParaRPr lang="en-GB" sz="2000" dirty="0">
              <a:latin typeface="Inkpen2 Script" panose="02000400000000000000" pitchFamily="2" charset="0"/>
            </a:endParaRPr>
          </a:p>
        </p:txBody>
      </p:sp>
    </p:spTree>
    <p:extLst>
      <p:ext uri="{BB962C8B-B14F-4D97-AF65-F5344CB8AC3E}">
        <p14:creationId xmlns:p14="http://schemas.microsoft.com/office/powerpoint/2010/main" val="24836243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11364"/>
            <a:ext cx="9144000" cy="5926502"/>
          </a:xfrm>
          <a:prstGeom prst="rect">
            <a:avLst/>
          </a:prstGeom>
        </p:spPr>
      </p:pic>
      <p:sp>
        <p:nvSpPr>
          <p:cNvPr id="2" name="Title 1"/>
          <p:cNvSpPr>
            <a:spLocks noGrp="1"/>
          </p:cNvSpPr>
          <p:nvPr>
            <p:ph type="ctrTitle"/>
          </p:nvPr>
        </p:nvSpPr>
        <p:spPr>
          <a:xfrm>
            <a:off x="463296" y="816864"/>
            <a:ext cx="6071616" cy="843133"/>
          </a:xfrm>
          <a:solidFill>
            <a:schemeClr val="tx1"/>
          </a:solidFill>
          <a:effectLst>
            <a:softEdge rad="152400"/>
          </a:effectLst>
        </p:spPr>
        <p:txBody>
          <a:bodyPr>
            <a:noAutofit/>
          </a:bodyPr>
          <a:lstStyle/>
          <a:p>
            <a:r>
              <a:rPr lang="en-US" sz="5400" dirty="0" smtClean="0">
                <a:solidFill>
                  <a:srgbClr val="000000"/>
                </a:solidFill>
                <a:latin typeface="Inkpen2 Script" panose="02000400000000000000" pitchFamily="2" charset="0"/>
              </a:rPr>
              <a:t>Historical </a:t>
            </a:r>
            <a:r>
              <a:rPr lang="en-US" sz="5400" dirty="0" smtClean="0">
                <a:solidFill>
                  <a:schemeClr val="bg1"/>
                </a:solidFill>
                <a:latin typeface="Inkpen2 Script" panose="02000400000000000000" pitchFamily="2" charset="0"/>
              </a:rPr>
              <a:t>Background</a:t>
            </a:r>
            <a:endParaRPr lang="en-GB" sz="5400" dirty="0">
              <a:solidFill>
                <a:schemeClr val="bg1"/>
              </a:solidFill>
              <a:latin typeface="Inkpen2 Script" panose="02000400000000000000" pitchFamily="2" charset="0"/>
            </a:endParaRPr>
          </a:p>
        </p:txBody>
      </p:sp>
      <p:sp>
        <p:nvSpPr>
          <p:cNvPr id="3" name="Subtitle 2"/>
          <p:cNvSpPr>
            <a:spLocks noGrp="1"/>
          </p:cNvSpPr>
          <p:nvPr>
            <p:ph type="subTitle" idx="1"/>
          </p:nvPr>
        </p:nvSpPr>
        <p:spPr>
          <a:xfrm>
            <a:off x="890016" y="1721491"/>
            <a:ext cx="4011168" cy="4167245"/>
          </a:xfrm>
          <a:solidFill>
            <a:schemeClr val="bg1"/>
          </a:solidFill>
          <a:effectLst>
            <a:softEdge rad="152400"/>
          </a:effectLst>
        </p:spPr>
        <p:txBody>
          <a:bodyPr>
            <a:normAutofit fontScale="85000" lnSpcReduction="20000"/>
          </a:bodyPr>
          <a:lstStyle/>
          <a:p>
            <a:r>
              <a:rPr lang="en-US" sz="2800" dirty="0" smtClean="0">
                <a:latin typeface="Inkpen2 Script" panose="02000400000000000000" pitchFamily="2" charset="0"/>
              </a:rPr>
              <a:t>Whatever developing countries we consider, there will be marked historical differences that will set the countries apart from each other socially, politically and economically.</a:t>
            </a:r>
          </a:p>
          <a:p>
            <a:r>
              <a:rPr lang="en-US" sz="2800" dirty="0" smtClean="0">
                <a:latin typeface="Inkpen2 Script" panose="02000400000000000000" pitchFamily="2" charset="0"/>
              </a:rPr>
              <a:t>Singapore and Vietnam were both once part of colonies, Singapore benefitted from this while Vietnam did not</a:t>
            </a:r>
          </a:p>
          <a:p>
            <a:endParaRPr lang="en-GB" sz="2000" dirty="0">
              <a:latin typeface="Inkpen2 Script" panose="02000400000000000000" pitchFamily="2" charset="0"/>
            </a:endParaRPr>
          </a:p>
        </p:txBody>
      </p:sp>
    </p:spTree>
    <p:extLst>
      <p:ext uri="{BB962C8B-B14F-4D97-AF65-F5344CB8AC3E}">
        <p14:creationId xmlns:p14="http://schemas.microsoft.com/office/powerpoint/2010/main" val="596770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11364"/>
            <a:ext cx="9144000" cy="5926502"/>
          </a:xfrm>
          <a:prstGeom prst="rect">
            <a:avLst/>
          </a:prstGeom>
        </p:spPr>
      </p:pic>
      <p:sp>
        <p:nvSpPr>
          <p:cNvPr id="2" name="Title 1"/>
          <p:cNvSpPr>
            <a:spLocks noGrp="1"/>
          </p:cNvSpPr>
          <p:nvPr>
            <p:ph type="ctrTitle"/>
          </p:nvPr>
        </p:nvSpPr>
        <p:spPr>
          <a:xfrm>
            <a:off x="463296" y="816864"/>
            <a:ext cx="6071616" cy="1494682"/>
          </a:xfrm>
          <a:solidFill>
            <a:schemeClr val="tx1"/>
          </a:solidFill>
          <a:effectLst>
            <a:softEdge rad="152400"/>
          </a:effectLst>
        </p:spPr>
        <p:txBody>
          <a:bodyPr>
            <a:noAutofit/>
          </a:bodyPr>
          <a:lstStyle/>
          <a:p>
            <a:r>
              <a:rPr lang="en-US" sz="5400" dirty="0" smtClean="0">
                <a:solidFill>
                  <a:srgbClr val="000000"/>
                </a:solidFill>
                <a:latin typeface="Inkpen2 Script" panose="02000400000000000000" pitchFamily="2" charset="0"/>
              </a:rPr>
              <a:t>Geographic &amp; </a:t>
            </a:r>
            <a:r>
              <a:rPr lang="en-US" sz="5400" dirty="0" smtClean="0">
                <a:solidFill>
                  <a:schemeClr val="bg1"/>
                </a:solidFill>
                <a:latin typeface="Inkpen2 Script" panose="02000400000000000000" pitchFamily="2" charset="0"/>
              </a:rPr>
              <a:t>Demographic Factors</a:t>
            </a:r>
            <a:endParaRPr lang="en-GB" sz="5400" dirty="0">
              <a:solidFill>
                <a:schemeClr val="bg1"/>
              </a:solidFill>
              <a:latin typeface="Inkpen2 Script" panose="02000400000000000000" pitchFamily="2" charset="0"/>
            </a:endParaRPr>
          </a:p>
        </p:txBody>
      </p:sp>
      <p:sp>
        <p:nvSpPr>
          <p:cNvPr id="3" name="Subtitle 2"/>
          <p:cNvSpPr>
            <a:spLocks noGrp="1"/>
          </p:cNvSpPr>
          <p:nvPr>
            <p:ph type="subTitle" idx="1"/>
          </p:nvPr>
        </p:nvSpPr>
        <p:spPr>
          <a:xfrm>
            <a:off x="755904" y="2517046"/>
            <a:ext cx="3950208" cy="2760326"/>
          </a:xfrm>
          <a:solidFill>
            <a:schemeClr val="bg1"/>
          </a:solidFill>
          <a:effectLst>
            <a:softEdge rad="152400"/>
          </a:effectLst>
        </p:spPr>
        <p:txBody>
          <a:bodyPr>
            <a:normAutofit fontScale="85000" lnSpcReduction="10000"/>
          </a:bodyPr>
          <a:lstStyle/>
          <a:p>
            <a:r>
              <a:rPr lang="en-US" sz="2000" dirty="0" smtClean="0">
                <a:latin typeface="Inkpen2 Script" panose="02000400000000000000" pitchFamily="2" charset="0"/>
              </a:rPr>
              <a:t>Developing countries differ hugely in both geographical and population size</a:t>
            </a:r>
          </a:p>
          <a:p>
            <a:r>
              <a:rPr lang="en-US" sz="2000" dirty="0" smtClean="0">
                <a:latin typeface="Inkpen2 Script" panose="02000400000000000000" pitchFamily="2" charset="0"/>
              </a:rPr>
              <a:t>E.G. BIG countries: Brazil India</a:t>
            </a:r>
          </a:p>
          <a:p>
            <a:r>
              <a:rPr lang="en-US" sz="2000" dirty="0" smtClean="0">
                <a:latin typeface="Inkpen2 Script" panose="02000400000000000000" pitchFamily="2" charset="0"/>
              </a:rPr>
              <a:t>E.G. small countries: Jamaica Nauru</a:t>
            </a:r>
          </a:p>
          <a:p>
            <a:r>
              <a:rPr lang="en-US" sz="2000" dirty="0" smtClean="0">
                <a:latin typeface="Inkpen2 Script" panose="02000400000000000000" pitchFamily="2" charset="0"/>
              </a:rPr>
              <a:t>Developing countries come in all types of population size; India has over a billion people, Fiji has less than one million</a:t>
            </a:r>
          </a:p>
          <a:p>
            <a:endParaRPr lang="en-GB" sz="2000" dirty="0">
              <a:latin typeface="Inkpen2 Script" panose="02000400000000000000" pitchFamily="2" charset="0"/>
            </a:endParaRPr>
          </a:p>
        </p:txBody>
      </p:sp>
    </p:spTree>
    <p:extLst>
      <p:ext uri="{BB962C8B-B14F-4D97-AF65-F5344CB8AC3E}">
        <p14:creationId xmlns:p14="http://schemas.microsoft.com/office/powerpoint/2010/main" val="4089791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11364"/>
            <a:ext cx="9144000" cy="5926502"/>
          </a:xfrm>
          <a:prstGeom prst="rect">
            <a:avLst/>
          </a:prstGeom>
        </p:spPr>
      </p:pic>
      <p:sp>
        <p:nvSpPr>
          <p:cNvPr id="2" name="Title 1"/>
          <p:cNvSpPr>
            <a:spLocks noGrp="1"/>
          </p:cNvSpPr>
          <p:nvPr>
            <p:ph type="ctrTitle"/>
          </p:nvPr>
        </p:nvSpPr>
        <p:spPr>
          <a:xfrm>
            <a:off x="463296" y="816864"/>
            <a:ext cx="6071616" cy="1494682"/>
          </a:xfrm>
          <a:solidFill>
            <a:schemeClr val="tx1"/>
          </a:solidFill>
          <a:effectLst>
            <a:softEdge rad="152400"/>
          </a:effectLst>
        </p:spPr>
        <p:txBody>
          <a:bodyPr>
            <a:noAutofit/>
          </a:bodyPr>
          <a:lstStyle/>
          <a:p>
            <a:r>
              <a:rPr lang="en-US" sz="5400" dirty="0" smtClean="0">
                <a:solidFill>
                  <a:schemeClr val="bg1"/>
                </a:solidFill>
                <a:latin typeface="Inkpen2 Script" panose="02000400000000000000" pitchFamily="2" charset="0"/>
              </a:rPr>
              <a:t>Ethics &amp; Religious Breakdown</a:t>
            </a:r>
            <a:endParaRPr lang="en-GB" sz="5400" dirty="0">
              <a:solidFill>
                <a:schemeClr val="bg1"/>
              </a:solidFill>
              <a:latin typeface="Inkpen2 Script" panose="02000400000000000000" pitchFamily="2" charset="0"/>
            </a:endParaRPr>
          </a:p>
        </p:txBody>
      </p:sp>
      <p:sp>
        <p:nvSpPr>
          <p:cNvPr id="3" name="Subtitle 2"/>
          <p:cNvSpPr>
            <a:spLocks noGrp="1"/>
          </p:cNvSpPr>
          <p:nvPr>
            <p:ph type="subTitle" idx="1"/>
          </p:nvPr>
        </p:nvSpPr>
        <p:spPr>
          <a:xfrm>
            <a:off x="463296" y="2773078"/>
            <a:ext cx="4949952" cy="1908650"/>
          </a:xfrm>
          <a:solidFill>
            <a:schemeClr val="bg1"/>
          </a:solidFill>
          <a:effectLst>
            <a:softEdge rad="152400"/>
          </a:effectLst>
        </p:spPr>
        <p:txBody>
          <a:bodyPr>
            <a:normAutofit fontScale="85000" lnSpcReduction="20000"/>
          </a:bodyPr>
          <a:lstStyle/>
          <a:p>
            <a:r>
              <a:rPr lang="en-US" sz="2000" dirty="0" smtClean="0">
                <a:latin typeface="Inkpen2 Script" panose="02000400000000000000" pitchFamily="2" charset="0"/>
              </a:rPr>
              <a:t>Developing countries come in a range of ethnicities and religions</a:t>
            </a:r>
          </a:p>
          <a:p>
            <a:r>
              <a:rPr lang="en-US" sz="2000" dirty="0" smtClean="0">
                <a:latin typeface="Inkpen2 Script" panose="02000400000000000000" pitchFamily="2" charset="0"/>
              </a:rPr>
              <a:t>High levels of religious and ethnic diversity chances of increases unrest in a country e.g. in Ethiopia</a:t>
            </a:r>
          </a:p>
          <a:p>
            <a:r>
              <a:rPr lang="en-US" sz="2000" dirty="0" smtClean="0">
                <a:latin typeface="Inkpen2 Script" panose="02000400000000000000" pitchFamily="2" charset="0"/>
              </a:rPr>
              <a:t>More ethnically &amp; religiously homogenous E.G. Egypt</a:t>
            </a:r>
          </a:p>
          <a:p>
            <a:endParaRPr lang="en-GB" sz="2000" dirty="0">
              <a:latin typeface="Inkpen2 Script" panose="02000400000000000000" pitchFamily="2" charset="0"/>
            </a:endParaRPr>
          </a:p>
        </p:txBody>
      </p:sp>
    </p:spTree>
    <p:extLst>
      <p:ext uri="{BB962C8B-B14F-4D97-AF65-F5344CB8AC3E}">
        <p14:creationId xmlns:p14="http://schemas.microsoft.com/office/powerpoint/2010/main" val="1988021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11364"/>
            <a:ext cx="9144000" cy="5926502"/>
          </a:xfrm>
          <a:prstGeom prst="rect">
            <a:avLst/>
          </a:prstGeom>
        </p:spPr>
      </p:pic>
      <p:sp>
        <p:nvSpPr>
          <p:cNvPr id="2" name="Title 1"/>
          <p:cNvSpPr>
            <a:spLocks noGrp="1"/>
          </p:cNvSpPr>
          <p:nvPr>
            <p:ph type="ctrTitle"/>
          </p:nvPr>
        </p:nvSpPr>
        <p:spPr>
          <a:xfrm>
            <a:off x="463296" y="816864"/>
            <a:ext cx="6071616" cy="1494682"/>
          </a:xfrm>
          <a:solidFill>
            <a:schemeClr val="tx1"/>
          </a:solidFill>
          <a:effectLst>
            <a:softEdge rad="152400"/>
          </a:effectLst>
        </p:spPr>
        <p:txBody>
          <a:bodyPr>
            <a:noAutofit/>
          </a:bodyPr>
          <a:lstStyle/>
          <a:p>
            <a:r>
              <a:rPr lang="en-US" sz="5400" dirty="0" smtClean="0">
                <a:solidFill>
                  <a:schemeClr val="bg1"/>
                </a:solidFill>
                <a:latin typeface="Inkpen2 Script" panose="02000400000000000000" pitchFamily="2" charset="0"/>
              </a:rPr>
              <a:t>The structure of industry</a:t>
            </a:r>
            <a:endParaRPr lang="en-GB" sz="5400" dirty="0">
              <a:solidFill>
                <a:schemeClr val="bg1"/>
              </a:solidFill>
              <a:latin typeface="Inkpen2 Script" panose="02000400000000000000" pitchFamily="2" charset="0"/>
            </a:endParaRPr>
          </a:p>
        </p:txBody>
      </p:sp>
      <p:sp>
        <p:nvSpPr>
          <p:cNvPr id="3" name="Subtitle 2"/>
          <p:cNvSpPr>
            <a:spLocks noGrp="1"/>
          </p:cNvSpPr>
          <p:nvPr>
            <p:ph type="subTitle" idx="1"/>
          </p:nvPr>
        </p:nvSpPr>
        <p:spPr>
          <a:xfrm>
            <a:off x="463296" y="3028120"/>
            <a:ext cx="4949952" cy="1396586"/>
          </a:xfrm>
          <a:solidFill>
            <a:schemeClr val="bg1"/>
          </a:solidFill>
          <a:effectLst>
            <a:softEdge rad="152400"/>
          </a:effectLst>
        </p:spPr>
        <p:txBody>
          <a:bodyPr>
            <a:normAutofit fontScale="92500" lnSpcReduction="10000"/>
          </a:bodyPr>
          <a:lstStyle/>
          <a:p>
            <a:r>
              <a:rPr lang="en-US" sz="2000" dirty="0" smtClean="0">
                <a:latin typeface="Inkpen2 Script" panose="02000400000000000000" pitchFamily="2" charset="0"/>
              </a:rPr>
              <a:t>Although many developing countries depend on primary goods to export (Angola) some rely on export of manufactured goods (Bangladesh) and others rely on export in the form of tourism (Maldives)</a:t>
            </a:r>
          </a:p>
          <a:p>
            <a:endParaRPr lang="en-GB" sz="2000" dirty="0">
              <a:latin typeface="Inkpen2 Script" panose="02000400000000000000" pitchFamily="2" charset="0"/>
            </a:endParaRPr>
          </a:p>
        </p:txBody>
      </p:sp>
    </p:spTree>
    <p:extLst>
      <p:ext uri="{BB962C8B-B14F-4D97-AF65-F5344CB8AC3E}">
        <p14:creationId xmlns:p14="http://schemas.microsoft.com/office/powerpoint/2010/main" val="3899322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11364"/>
            <a:ext cx="9144000" cy="5926502"/>
          </a:xfrm>
          <a:prstGeom prst="rect">
            <a:avLst/>
          </a:prstGeom>
        </p:spPr>
      </p:pic>
      <p:sp>
        <p:nvSpPr>
          <p:cNvPr id="2" name="Title 1"/>
          <p:cNvSpPr>
            <a:spLocks noGrp="1"/>
          </p:cNvSpPr>
          <p:nvPr>
            <p:ph type="ctrTitle"/>
          </p:nvPr>
        </p:nvSpPr>
        <p:spPr>
          <a:xfrm>
            <a:off x="463296" y="934660"/>
            <a:ext cx="6071616" cy="885082"/>
          </a:xfrm>
          <a:solidFill>
            <a:schemeClr val="tx1"/>
          </a:solidFill>
          <a:effectLst>
            <a:softEdge rad="152400"/>
          </a:effectLst>
        </p:spPr>
        <p:txBody>
          <a:bodyPr>
            <a:noAutofit/>
          </a:bodyPr>
          <a:lstStyle/>
          <a:p>
            <a:r>
              <a:rPr lang="en-US" sz="5400" dirty="0" smtClean="0">
                <a:solidFill>
                  <a:srgbClr val="000000"/>
                </a:solidFill>
                <a:latin typeface="Inkpen2 Script" panose="02000400000000000000" pitchFamily="2" charset="0"/>
              </a:rPr>
              <a:t>Per capita income </a:t>
            </a:r>
            <a:r>
              <a:rPr lang="en-US" sz="5400" dirty="0" smtClean="0">
                <a:solidFill>
                  <a:schemeClr val="bg1"/>
                </a:solidFill>
                <a:latin typeface="Inkpen2 Script" panose="02000400000000000000" pitchFamily="2" charset="0"/>
              </a:rPr>
              <a:t>levels</a:t>
            </a:r>
            <a:endParaRPr lang="en-GB" sz="5400" dirty="0">
              <a:solidFill>
                <a:schemeClr val="bg1"/>
              </a:solidFill>
              <a:latin typeface="Inkpen2 Script" panose="02000400000000000000" pitchFamily="2" charset="0"/>
            </a:endParaRPr>
          </a:p>
        </p:txBody>
      </p:sp>
      <p:sp>
        <p:nvSpPr>
          <p:cNvPr id="3" name="Subtitle 2"/>
          <p:cNvSpPr>
            <a:spLocks noGrp="1"/>
          </p:cNvSpPr>
          <p:nvPr>
            <p:ph type="subTitle" idx="1"/>
          </p:nvPr>
        </p:nvSpPr>
        <p:spPr>
          <a:xfrm>
            <a:off x="463296" y="3028120"/>
            <a:ext cx="4949952" cy="1396586"/>
          </a:xfrm>
          <a:solidFill>
            <a:schemeClr val="bg1"/>
          </a:solidFill>
          <a:effectLst>
            <a:softEdge rad="152400"/>
          </a:effectLst>
        </p:spPr>
        <p:txBody>
          <a:bodyPr>
            <a:normAutofit fontScale="92500" lnSpcReduction="10000"/>
          </a:bodyPr>
          <a:lstStyle/>
          <a:p>
            <a:r>
              <a:rPr lang="en-US" sz="2000" dirty="0" smtClean="0">
                <a:latin typeface="Inkpen2 Script" panose="02000400000000000000" pitchFamily="2" charset="0"/>
              </a:rPr>
              <a:t>Differences do exist for income levels between developing countries.</a:t>
            </a:r>
          </a:p>
          <a:p>
            <a:r>
              <a:rPr lang="en-US" sz="2000" dirty="0" smtClean="0">
                <a:latin typeface="Inkpen2 Script" panose="02000400000000000000" pitchFamily="2" charset="0"/>
              </a:rPr>
              <a:t>E.G. Malaysia GDP per capita $13,518</a:t>
            </a:r>
          </a:p>
          <a:p>
            <a:r>
              <a:rPr lang="en-US" sz="2000" dirty="0" smtClean="0">
                <a:latin typeface="Inkpen2 Script" panose="02000400000000000000" pitchFamily="2" charset="0"/>
              </a:rPr>
              <a:t>E.G. Sierra Leone GDP per capita $679</a:t>
            </a:r>
          </a:p>
          <a:p>
            <a:endParaRPr lang="en-GB" sz="2000" dirty="0">
              <a:latin typeface="Inkpen2 Script" panose="02000400000000000000" pitchFamily="2" charset="0"/>
            </a:endParaRPr>
          </a:p>
        </p:txBody>
      </p:sp>
    </p:spTree>
    <p:extLst>
      <p:ext uri="{BB962C8B-B14F-4D97-AF65-F5344CB8AC3E}">
        <p14:creationId xmlns:p14="http://schemas.microsoft.com/office/powerpoint/2010/main" val="3480680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611364"/>
            <a:ext cx="9144000" cy="5926502"/>
          </a:xfrm>
          <a:prstGeom prst="rect">
            <a:avLst/>
          </a:prstGeom>
        </p:spPr>
      </p:pic>
      <p:sp>
        <p:nvSpPr>
          <p:cNvPr id="2" name="Title 1"/>
          <p:cNvSpPr>
            <a:spLocks noGrp="1"/>
          </p:cNvSpPr>
          <p:nvPr>
            <p:ph type="ctrTitle"/>
          </p:nvPr>
        </p:nvSpPr>
        <p:spPr>
          <a:xfrm>
            <a:off x="463296" y="934660"/>
            <a:ext cx="6071616" cy="885082"/>
          </a:xfrm>
          <a:solidFill>
            <a:schemeClr val="tx1"/>
          </a:solidFill>
          <a:effectLst>
            <a:softEdge rad="152400"/>
          </a:effectLst>
        </p:spPr>
        <p:txBody>
          <a:bodyPr>
            <a:noAutofit/>
          </a:bodyPr>
          <a:lstStyle/>
          <a:p>
            <a:r>
              <a:rPr lang="en-US" sz="5400" dirty="0" smtClean="0">
                <a:solidFill>
                  <a:schemeClr val="bg1"/>
                </a:solidFill>
                <a:latin typeface="Inkpen2 Script" panose="02000400000000000000" pitchFamily="2" charset="0"/>
              </a:rPr>
              <a:t>Political Structure             </a:t>
            </a:r>
            <a:endParaRPr lang="en-GB" sz="5400" dirty="0">
              <a:solidFill>
                <a:schemeClr val="bg1"/>
              </a:solidFill>
              <a:latin typeface="Inkpen2 Script" panose="02000400000000000000" pitchFamily="2" charset="0"/>
            </a:endParaRPr>
          </a:p>
        </p:txBody>
      </p:sp>
      <p:sp>
        <p:nvSpPr>
          <p:cNvPr id="3" name="Subtitle 2"/>
          <p:cNvSpPr>
            <a:spLocks noGrp="1"/>
          </p:cNvSpPr>
          <p:nvPr>
            <p:ph type="subTitle" idx="1"/>
          </p:nvPr>
        </p:nvSpPr>
        <p:spPr>
          <a:xfrm>
            <a:off x="597408" y="2889504"/>
            <a:ext cx="4949952" cy="2292096"/>
          </a:xfrm>
          <a:solidFill>
            <a:schemeClr val="bg1"/>
          </a:solidFill>
          <a:effectLst>
            <a:softEdge rad="152400"/>
          </a:effectLst>
        </p:spPr>
        <p:txBody>
          <a:bodyPr>
            <a:normAutofit fontScale="85000" lnSpcReduction="20000"/>
          </a:bodyPr>
          <a:lstStyle/>
          <a:p>
            <a:r>
              <a:rPr lang="en-US" sz="2000" dirty="0" smtClean="0">
                <a:latin typeface="Inkpen2 Script" panose="02000400000000000000" pitchFamily="2" charset="0"/>
              </a:rPr>
              <a:t>Political systems vary throughout developing countries</a:t>
            </a:r>
          </a:p>
          <a:p>
            <a:r>
              <a:rPr lang="en-US" sz="2000" dirty="0" smtClean="0">
                <a:latin typeface="Inkpen2 Script" panose="02000400000000000000" pitchFamily="2" charset="0"/>
              </a:rPr>
              <a:t>E.G. Brazil – Democracy</a:t>
            </a:r>
          </a:p>
          <a:p>
            <a:r>
              <a:rPr lang="en-US" sz="2000" dirty="0" smtClean="0">
                <a:latin typeface="Inkpen2 Script" panose="02000400000000000000" pitchFamily="2" charset="0"/>
              </a:rPr>
              <a:t>E.G. Tonga – Monarchy</a:t>
            </a:r>
          </a:p>
          <a:p>
            <a:r>
              <a:rPr lang="en-US" sz="2000" dirty="0" smtClean="0">
                <a:latin typeface="Inkpen2 Script" panose="02000400000000000000" pitchFamily="2" charset="0"/>
              </a:rPr>
              <a:t>E.G. Pakistan – Military rule</a:t>
            </a:r>
          </a:p>
          <a:p>
            <a:r>
              <a:rPr lang="en-US" sz="2000" dirty="0" smtClean="0">
                <a:latin typeface="Inkpen2 Script" panose="02000400000000000000" pitchFamily="2" charset="0"/>
              </a:rPr>
              <a:t>E.G. Cuba – Single party state</a:t>
            </a:r>
          </a:p>
          <a:p>
            <a:r>
              <a:rPr lang="en-US" sz="2000" dirty="0" smtClean="0">
                <a:latin typeface="Inkpen2 Script" panose="02000400000000000000" pitchFamily="2" charset="0"/>
              </a:rPr>
              <a:t>E.G. Iran – Theocracy</a:t>
            </a:r>
          </a:p>
          <a:p>
            <a:endParaRPr lang="en-US" sz="2000" dirty="0" smtClean="0">
              <a:latin typeface="Inkpen2 Script" panose="02000400000000000000" pitchFamily="2" charset="0"/>
            </a:endParaRPr>
          </a:p>
          <a:p>
            <a:endParaRPr lang="en-US" sz="2000" dirty="0" smtClean="0">
              <a:latin typeface="Inkpen2 Script" panose="02000400000000000000" pitchFamily="2" charset="0"/>
            </a:endParaRPr>
          </a:p>
          <a:p>
            <a:endParaRPr lang="en-GB" sz="2000" dirty="0">
              <a:latin typeface="Inkpen2 Script" panose="02000400000000000000" pitchFamily="2" charset="0"/>
            </a:endParaRPr>
          </a:p>
        </p:txBody>
      </p:sp>
    </p:spTree>
    <p:extLst>
      <p:ext uri="{BB962C8B-B14F-4D97-AF65-F5344CB8AC3E}">
        <p14:creationId xmlns:p14="http://schemas.microsoft.com/office/powerpoint/2010/main" val="4254683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63" y="141402"/>
            <a:ext cx="8971421" cy="1432875"/>
          </a:xfrm>
        </p:spPr>
        <p:txBody>
          <a:bodyPr>
            <a:normAutofit/>
          </a:bodyPr>
          <a:lstStyle/>
          <a:p>
            <a:r>
              <a:rPr lang="en-GB" sz="3200" dirty="0"/>
              <a:t>What is meant by economic development? </a:t>
            </a:r>
          </a:p>
        </p:txBody>
      </p:sp>
      <p:sp>
        <p:nvSpPr>
          <p:cNvPr id="3" name="Content Placeholder 2"/>
          <p:cNvSpPr>
            <a:spLocks noGrp="1"/>
          </p:cNvSpPr>
          <p:nvPr>
            <p:ph idx="1"/>
          </p:nvPr>
        </p:nvSpPr>
        <p:spPr>
          <a:xfrm>
            <a:off x="197963" y="1451728"/>
            <a:ext cx="8748074" cy="2799761"/>
          </a:xfrm>
        </p:spPr>
        <p:txBody>
          <a:bodyPr>
            <a:normAutofit/>
          </a:bodyPr>
          <a:lstStyle/>
          <a:p>
            <a:r>
              <a:rPr lang="en-US" dirty="0" smtClean="0"/>
              <a:t>According to </a:t>
            </a:r>
            <a:r>
              <a:rPr lang="en-US" dirty="0" err="1" smtClean="0"/>
              <a:t>Amartya</a:t>
            </a:r>
            <a:r>
              <a:rPr lang="en-US" dirty="0" smtClean="0"/>
              <a:t> </a:t>
            </a:r>
            <a:r>
              <a:rPr lang="en-US" dirty="0" err="1" smtClean="0"/>
              <a:t>Sen</a:t>
            </a:r>
            <a:r>
              <a:rPr lang="en-US" dirty="0" smtClean="0"/>
              <a:t>, a development economist, the nature of the concept of development is very subjective and has a wide range of possible explanations.  </a:t>
            </a:r>
            <a:br>
              <a:rPr lang="en-US" dirty="0" smtClean="0"/>
            </a:br>
            <a:endParaRPr lang="en-US" dirty="0" smtClean="0"/>
          </a:p>
          <a:p>
            <a:r>
              <a:rPr lang="en-US" dirty="0" smtClean="0"/>
              <a:t>In </a:t>
            </a:r>
            <a:r>
              <a:rPr lang="en-US" dirty="0" err="1" smtClean="0"/>
              <a:t>Amartya’s</a:t>
            </a:r>
            <a:r>
              <a:rPr lang="en-US" dirty="0" smtClean="0"/>
              <a:t> view development Is about increasing people’s freedoms, reducing poverty so that people can be adequately fed and sheltered. It is about the public provision of education, health care, and the maintenance of law and order, the guarantee of civil liberties and the opportunity for civic participation </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743200" y="4103899"/>
            <a:ext cx="3771016" cy="2610703"/>
          </a:xfrm>
          <a:prstGeom prst="rect">
            <a:avLst/>
          </a:prstGeom>
        </p:spPr>
      </p:pic>
    </p:spTree>
    <p:extLst>
      <p:ext uri="{BB962C8B-B14F-4D97-AF65-F5344CB8AC3E}">
        <p14:creationId xmlns:p14="http://schemas.microsoft.com/office/powerpoint/2010/main" val="2444956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000" y="351374"/>
            <a:ext cx="5631109" cy="1280890"/>
          </a:xfrm>
        </p:spPr>
        <p:txBody>
          <a:bodyPr>
            <a:normAutofit fontScale="90000"/>
          </a:bodyPr>
          <a:lstStyle/>
          <a:p>
            <a:r>
              <a:rPr lang="en-US" dirty="0" smtClean="0"/>
              <a:t>Common Characteristics of Developing Countries.</a:t>
            </a:r>
            <a:endParaRPr lang="en-GB" dirty="0"/>
          </a:p>
        </p:txBody>
      </p:sp>
      <p:sp>
        <p:nvSpPr>
          <p:cNvPr id="3" name="Content Placeholder 2"/>
          <p:cNvSpPr>
            <a:spLocks noGrp="1"/>
          </p:cNvSpPr>
          <p:nvPr>
            <p:ph idx="1"/>
          </p:nvPr>
        </p:nvSpPr>
        <p:spPr>
          <a:xfrm>
            <a:off x="285750" y="1492251"/>
            <a:ext cx="5762625" cy="4893624"/>
          </a:xfrm>
        </p:spPr>
        <p:txBody>
          <a:bodyPr>
            <a:noAutofit/>
          </a:bodyPr>
          <a:lstStyle/>
          <a:p>
            <a:pPr algn="just"/>
            <a:r>
              <a:rPr lang="en-US" sz="1600" dirty="0" smtClean="0"/>
              <a:t>1. Low Standards of living characterized by low incomes, poor health, inadequate education and inequality.</a:t>
            </a:r>
          </a:p>
          <a:p>
            <a:pPr algn="just"/>
            <a:r>
              <a:rPr lang="en-US" sz="1600" dirty="0" smtClean="0"/>
              <a:t>2. Low levels of productivity – They are caused by low education standards within the countries, the low levels of health among worker, lack of investment in physical  capital, and lack of access to technology.</a:t>
            </a:r>
          </a:p>
          <a:p>
            <a:pPr algn="just"/>
            <a:r>
              <a:rPr lang="en-US" sz="1600" dirty="0" smtClean="0"/>
              <a:t>3. High rates of population growth and dependency burdens.</a:t>
            </a:r>
          </a:p>
          <a:p>
            <a:pPr algn="just"/>
            <a:r>
              <a:rPr lang="en-US" sz="1600" dirty="0" smtClean="0"/>
              <a:t>4. High and rising levels of unemployment and underemployment.</a:t>
            </a:r>
          </a:p>
          <a:p>
            <a:pPr algn="just"/>
            <a:r>
              <a:rPr lang="en-US" sz="1600" dirty="0" smtClean="0"/>
              <a:t>5. Substantial dependence on agricultural production and primary product exports.</a:t>
            </a:r>
          </a:p>
          <a:p>
            <a:pPr algn="just"/>
            <a:r>
              <a:rPr lang="en-US" sz="1600" dirty="0" smtClean="0"/>
              <a:t>6. Prevalence of imperfect markets and limited information.</a:t>
            </a:r>
          </a:p>
          <a:p>
            <a:pPr algn="just"/>
            <a:r>
              <a:rPr lang="en-US" sz="1600" dirty="0" smtClean="0"/>
              <a:t>7. Dominance, dependence, and vulnerability in international relations.</a:t>
            </a:r>
            <a:endParaRPr lang="en-GB" sz="1600" dirty="0"/>
          </a:p>
        </p:txBody>
      </p:sp>
      <p:pic>
        <p:nvPicPr>
          <p:cNvPr id="4" name="Picture 3"/>
          <p:cNvPicPr>
            <a:picLocks noChangeAspect="1"/>
          </p:cNvPicPr>
          <p:nvPr/>
        </p:nvPicPr>
        <p:blipFill>
          <a:blip r:embed="rId2"/>
          <a:stretch>
            <a:fillRect/>
          </a:stretch>
        </p:blipFill>
        <p:spPr>
          <a:xfrm>
            <a:off x="6942579" y="117411"/>
            <a:ext cx="2067490" cy="2466975"/>
          </a:xfrm>
          <a:prstGeom prst="rect">
            <a:avLst/>
          </a:prstGeom>
          <a:ln>
            <a:noFill/>
          </a:ln>
          <a:effectLst>
            <a:softEdge rad="112500"/>
          </a:effectLst>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92298" y="4374194"/>
            <a:ext cx="3151702" cy="2276944"/>
          </a:xfrm>
          <a:prstGeom prst="rect">
            <a:avLst/>
          </a:prstGeom>
          <a:ln>
            <a:noFill/>
          </a:ln>
          <a:effectLst>
            <a:softEdge rad="112500"/>
          </a:effectLst>
        </p:spPr>
      </p:pic>
      <p:sp>
        <p:nvSpPr>
          <p:cNvPr id="6" name="AutoShape 2" descr="data:image/jpeg;base64,/9j/4AAQSkZJRgABAQAAAQABAAD/2wCEAAkGBxQTEhUUEhQVFhUXFxgYFxUYGBcYGhgYGBoYGBgcHBcYHSggHBolHRcYIjEhJSkrLi4uGB8zODMsNygtLisBCgoKDg0OGxAQGywkICQsLCwsLCwsLCwsLCwsLCwsLCwsLCwsLCwsLCwsLCwsLCwsLCwsLCwsLCwsLCwsLCwsLP/AABEIALcBEwMBIgACEQEDEQH/xAAcAAACAgMBAQAAAAAAAAAAAAAEBQIDAAEGBwj/xAA+EAACAQMDAgQEAgoBAwQDAQABAhEAAyEEEjFBUQUiYXETMoGRBqEUI0JSYrHB0eHw8QczchVDgrIkU5IW/8QAGQEAAwEBAQAAAAAAAAAAAAAAAQIDBAAF/8QALREAAgEEAQMDAwMFAQAAAAAAAAECAxESITETQVEEImFxkaEygbEUUsHR8EL/2gAMAwEAAhEDEQA/AFqWyPWibbd60LR6VYvqJr1+TyeArTa27bMgkinOl8UsXcXlCnvSWyk/L9j/AENEfo6nDgoehPH34qcoplFJoZ6r8LW3G6y49q5+7prlhsgx+RpiumvWfMhJXnGRR2n8ZV/LeXPfrXJyXyjmov4YhZEucQrfkaHuadl5FdTd8Ft3B+qInmODS19O9ow6ll/MfSqRmnwLKD7ihG75o7TqHxV50gbzJkdux9RUbOik9jT3QqTK9V4bBz96AbTkHsRXTbmUgOJEDNS1egVwCvalU7cjOnfgSeH61rZ7jrXRaHWqcNwfyNJr2jI5qGnJBx9qMoKXB0ZOJ2VvS98joauGk6Uv8N8YIgNx7cV0mkVbglcelYppx5NcbMStpdpq42Qy5GaePpgeaGbTQaTMbE5v9HAYg0Jc0cNK0/1Wn61Xp7QgmMiqqYjiDvam35uf61zvihhY+9dDqXJnvSfxDQAqTMmq0udk6nGjkbqZqGymOrsgcCKjp9OGxGa3djC1uwNZtfaq2WmlzTt8oH+aDe1BjrQWzmrAuys2UTsra2ZogBNlSSzNHLpKLXTKMCT3pHKwyiA6azA4zU30c9RTW1p0UZyetY9lT0qLlsuo6Ofv6SDAzUW0u2J57V0JtgcAzVB09DMHTFS6ggQMCspp+i+tZXZIOLKbBtnmVP5UXasMM7Q47jn/ADQqaoHDqDRGnC/+25U9jxStM5NF2n0Nm6YD/DbpPHtVTNdskq4keuQaJMn/ALiz/Ev9qI01wgQpDp1U5/LkUtxrFOh1qT5SbZPI5U/Q00Phlu8MgK37y8H6UN/6VZu5QlG6jkf3FbXw+7ZIg479PvStrs7MdJ91dA1/QX9OZEle4oqx4kHEOJp5otS23zCR6ZBrWq8BS4N1ryt26Gk6if6vuPg1+kS3PDVPmtNBqelkGLqx/F0NQazctNDKQR/v1FH6TUhvUdY/qKo27eRUlcIueFTG2OP99qE12jZDx/x3pzplAEofp/vSjLWuW4pVwFbt0qGbRXFM5S2Zwwn3qnX+DftJn06imus05VuBB47Ux0VgmDn/AH+dV6mO0JhfTOZ0NgFdpEN0NNvDy6Yz/enWq8FU+YYNDfo5GCPY0jqKQyg4jHT3NyipXuD7UPpJEg1ddB6dai1sr2FlziaB+JB96a/AOZpZetRVY2JsD1BpLqrhkgZplrr8GKFRVClzmtdNW2Z5u+hY2nnLGtoQMIvPer9puNAEn+VNLC2rIlsv2Hf0q0pWJRjcCs6coN74Uf7FKn0xMt05n3p4Lb6ltzfKDgdBQ/i0TtXpSwe7dwzirXEwtVPbV2ytEVZkSAqX6RFaYVD4dK4oOTJ/pVWDWHtQ5StgUjggqbLX1RqKXCfQVAgDrVZftSYj5BDVug/iGspcDswlADyZ9xNFWdGh6wfy/OhRbqxUNCx1xzpvDT3j1GR9qLHgr8gg+2DSzw/Vhfm3D1U/0NdJotcDG24k9mBBNZqmcTRDFi46R1+YcdYo3Sa5xghXXtP9Gp0upMeYf1FD3vD7bmeD3FS6l+S2FuDLL23wp2N+6eKNs2GUZA9xwaW2/DmU5yO/+Kb6C2yiCSR60krdh4/JM2EurDqCPX+hpNf/AAxtbfaaO4PX610grdLGpKPAzgnyIbOmZD5hH8j9qnf0gPGD2P8AQ06Iqu7ZBFMqgMDm4Kkqwx2NGaF9rY4/l9KNuWpw4x0PUVKzpgp7g07mmhVHYaDIqi/pQ0VhQr8vFW23mo8bRTnkptaWJ9ajtouoss1ykc4lbIIgjmlWrtqoMCml89KC8R0pZDtiffpVKbs9iSOW8Pto94s8kQcR9qO8Z0ttR8NbYyJDdQfet+HeHMsu0iOg5NTuq1wyfb6VrcvddPSM6Xt2KbFoIPXr7UIbW9sjnrXQ3PA2IlSDPQ9KpveFuoIiSBJJ4H+aoqsfOxHBgdy+tpIXn0/vSW4rMZIMn+VP1aAo2Scmo37ykdvQcfemhLHsLKN+4kTR4k/aoJpSe1Mf0diJwB3/AN5rT6Ixznt1qmfyTw+BY1mPWoMlMLmkI5I9qpNqjkK4gLW6iUo02qgbddkCwEUqDJRpt1W1uhkdYCKVuiSlaoXOsELbqxUq9bdWpZrL1C+AMLVTFqjF0hqwaQ13VQemyOk1jpw30ORTbS+N486fVc/lS5dIauXSkcCpywZSOSOk0fiKN8rfQ80wt3Qa4saZv+KIs3bi8E1J0l2ZVVH3R2G4VXceOKQWPFHHzCaZWtYDnj0NTcGiimmHrcrGuDvQd7UCMc0GuumQ1co3OcrDlgCKpt6pZg4NLE1pUxyOlRty0scGnVPyLn4HoNYFApPY1RHI+1GWtUDkzSuDQymmG1omgbmpaQFH1rdy6/SDQwYczNQwkmeKiq455IOaGBY8iq7zM2M1VR7EnIOa6pED/ferNPYEQwBoLTWQBk5oz4oAiaWS7IZPyXpaC8UNrkDDOfT/ABVVzUnpn1qksT710Yu9znLsC6squAJP+9qENpQJI3P26D3j+VNBpyckkVnwB2xVuokTxuKUtNMmPuMewqRsvBIUZ9Rijbml7Yqs2QOpNc6gMBPc0Tzmq30ZFNyp9AKqb2n3o9Zi9NCX9HPaoPYjmm91if8AFD/CpusL0xU9uqzapretKoliFHckAfc0nvePaVf/AHA3ooY/nEUHXiuWcqLZv4BrKknjOmIBF+3BE5JB+oOR7Gt0n9QvIei/AL//AKCyNUumEszGN4jYDExM5+k0bovGLD3GtBouKSu1vKSRMxPPBrxtPEvgXd629yqx2F13KROARkEgRihLHjb273xLbS29W3HJkZJBaYJ4n1rGpyNWCPoVV96ssuGAKsCOhBkfcVwF38aJ8V/OXR7ICgCFF0gAiWEAfN3oHwbx1tPfay1x7aQ0WyFkORIIBGPYkYoOow4HqqA+lX7wOYFeBeI/iB2Jl2OSeTE94nBo3xDx662ntnfvQXnElmJPlRhIY4Eeg+b3rs2w4nuysKsBFeSfiL8aXSW+Dd/VtDIV8pXGVnuCD6H61Hx78S3ms6dmPmFu3cOcMzbSjEA56DPrQzDievgj0qYK1514f/1GsXfhhtyuR5/L5SQGB254LAET0NdWPErckfFt458694796bI7Ed+Wq/0delcPqfxp8JtStwoCjfqT0ZegJnJwcjuKVL/1PYNbUomWAfJWBMEgyQOQc9j3xyqPsBwR6aLMVegPeuM8H/GqX95AhUUs5EnG4AECJ4M/epW/+oOjPNx1OcFGPHtOMGj1WDBHaqPapQPSuYtfi3SMYXUJ9dwGJ6kR0otPHLJAIvW4P8ajkT19BXdQOCHymK2DSpdRIkGR3BkflWjqeMjPGea7M7Ebb/Ws+IKTnVD94fcVv4vX86OR1hm7A1oOo6UibxyyDBvW53BY3DkxH8x96Hv/AIo0yuUa8sgSYDEDIESBznj0NDqLydidG16o/GNcjqPxpZS4VhmXZuVwD5j2AjjPJ6z2pV4r+N2NoNZ2oTMyd7CJjptzHqfbqrrRQcGd+141Td1W0EsQFGSSYAHqa898A/GV4sReYXASAFAG7MyRtGSO3Wm34/1wXSsgMuzIAoyY+bK8xAP96HWTjdHdPZ0q69W+VlPsa1cuxEkCTA6STwK8n8O8edA7bwotwEUAyxJA5GAI3e31pv8Ai/xP4jlVun4YCsoWCCCog4G4E7vcdqHX0HpHZarxfT2ywe6gZeVmWBgGI7wR96XJ+L9KzAByJnJUgCPWvMxed9zlSQvzTIY458w7fypl+FbDNfU7AwbKltxXaOTIGIKSByan15th6cT003Qa5j8bfiI6a2q22AuPmcEqkwTHqSBNNPFPEFsgFzEsAB3J/tzSHxvxbS3kKOFfayEEru2kNmOxEAf/AC6ias56FUDgNZrndv1lxickbiT9e04P5UPb1B3YnnBWCZjnj3px4s1pywtW9sFmBEfKNwBM89JE/s9zSH48tAESfMeo9JrPYoXrdPTd9v8AFaqtFVhJcgnpB/pWV2jjV/RWnYsbkHoF2hR7ACKrbwmwcl2+hUfkFmjXSBxgxmMc85/nxU29sniAfUxJHep5S8kyn/0+yEyTGf3Tz/8AD1ox7yMfNuJ4yh4VYH7OcVD4gEbm2xM56DGCRzUbuqRYJcZE8wMe0k56CelJeb8nGJp7IIMuDyMQRmZA2z0ou+A4CP8AEKzxgCQAB0HQD7Utbxa0B8yjA8oljMx2H96mniSsfJbuN0hUY9wIEH865qp8nBxRGQJtOwAAZQSBwZmSfWpLbWFXa/lAUCRwDIBIOYMc+lBrq7pgfo7qZgBiq4wM7szLRxHFTX4z4AsJPAZmJgnsqkf8iltPz+Q7LB4dZP7Bx/ER1np96N0u1AAqiBwCd0T7gxzQG2/uANxM4G23uxBPJce2aLGjIXN24fVQqg8TypP/ADSyy7y/k4v1CC4QXQEjjMc+w9Kp/QLJObadBy396obRLgM9yCJlnI+8Mv8ALpUS+njyj4hAExNwz15zjA+poJS7NnBtv4VqQuxA2CNxH0+aq1t2DEAHttDt/wDUmt6VlCnbb2gHO4bRHQxn3+v3l8ViSQQUkgYK94hmPp0B/Oh7vL+5xiaOzwto59CP/tFWjTIMbAOBBbk+wJoa3fHyglyqltqy5PuRCgfTNRa66hS5SwnbDPB7H5Vb+/HNd7/L+5w30usa0rBH+GpwQpIB7ySQD9q0fEHwquTOQCT6ZjtxnilmmL3c222oCCbrSzmIwMCD7Y69a0qNeu/AsiEALXrk+bYPmJf9r7HkCh7u7Ck3obeHatnOSSIYEgmGAB3R3jiZiTTDW3rmFZiygDaDMbeQYPOIPcUNoY/SEtqIT4dxY4gQAI78UZpHDzYaQwP6tuxHK56HoPf0rNUqzvpsvGCcV8ittNbblRj39+hqT20YliASTJ9Tnp9aJurmLi7SJgxM85jqPbOc1S2mcKG6HIMyD9ehpc5f3Mm4NEt/HJ2oUEkmEIIIycCCfvVXw027SiFR0ImMR9DHWqwTBJBAHU8fden9/UVo3Jz+YMj37kf3o+/yxbss0yC24e2IYGQZOCODzyKs1V83DLEyBtBBIIG3bAIzG0RQ4eeI578D/entWo659Ca68/LOuzR0qdVB4wTI9MGq30qFiRg+kRiOkcYqxT688f7/AGrbqAB7Z9TJ7T0ijlPyddmFvKywsMIMKgxG2JAngnnuao0VoWh+re6OkfEYjr0I9T962DxBjt1+/p/atE4+ozgY/wB70VKfk7JhV3Xu0G4d8ZXeFbb7YxQxvxP6ux1kG0sZMnAInOark9e08Hv69eaixP8Av+enrTJz8hzZYNU0R8PSx6WF6+5NKNP4XtDA7DL7t0EEDy+UQcDH5mjy+JH2/wBHrVbETz/T+f8AeqRqTXAHNvkAbw3sw/P+9ZRznPBrKfqz8guxQfAb0zc1NtOCYZ346wvrU7Hgdkzv1lwj+G2RMH1JBz1qvTXVtFk2XGb1APkAEHgADlvtng1bcQHcGJUkTDeclcHIUgREGJ61qcpefwdkvBVq/DLCfKHcnIDPEepKj0iJHNT0Ph9ttpCWz5mDQpuRGeoif8fXeu1i/EKBwFMEOYBCxBBeZjriPr1hb8UQsYk7epYyYE7stBfEAR713vxFuFvqGj9TaCKRz8LZHmMmVUeYfWAvSrLZZW+YspLKVQEDynzE+YgHI57jmYpbb1t5y3wA0bifisNoaRMEQTMdp5Her9K77tr3UEHzKLZIiTO5jABnuPeg4hC7eNzXLjoBHlEAszCfL1A2nGJ44ren1FtR8Pd5h5kIySCDyc5MYHA7UBqtZZXcdibwwARvMWYiJJEkgYPQdJkQZpq9QCF+GSP290okfKBBI2/MOeZGOtDDz/oBJmuKRttGcgC4/lx1G4yT6dJMelrHcxN25CjaNiA/tbvMGIgD/wAQJ2Cp3tEsR8dzEFT8SNm0mTjkwSs4OOBNU+JeOpbVhbDSGjcPLxu65J+bk89fUc8I4na0SujjaQoJG+4zCSDMhREiJiABjrwTdZrbSkgsAobzKoCoZkGBIwI6fu88Up06377Kxb4VphG8mSPLJKxnJIwY+aOJopdJYBuFybqWgwFy6zmTuA8qgRBbMSYBNCS3t/YJWniLNK6a3vI5YqCOqzvYyJAU/Q+9GrpIBfVOXfB+Gp2ruBIPmnzwJwIyB9V2o/EkW9loAZQgBdqqfmMCYOTzmYnrWtJ4bf1R3P5LYydohTJgDHzZB5mCT3ouNld6X5OSDU8RN0OunEEBdqBDB5kExHeP/LJwauseEC1+t1JDkCShyq8kycycxAAAJGc0RplW0jIoA3GFMyYB5kgTye/p6ofGvE97bbY6MrMcn5iRtnK4/rSK8naOl+Q99F3ivjPxYW2zKIX0AwMekEn6ietdN4VoG0qEbgbjpNyGwFkFVnqY5946Un/AfgovXS7YS2N/AgsOAZxE8081ILLunzsdw8uBPWBxBHJmpV5JPpR/co1jG/kh4TqEXWornzFSFJwcniQIg4xTHXITdbbIyIIxJxBkdjmfr2rm/BQp1yyuARDhTtnrJbMyI3T0rrPF7WQent9efp+f1rLXWM0vguot0Poy7T//AJFpt5BdDBYRJHRsfUHvtNKviPbMEDONvI2ziR1BHp0qzw/Ui3qEciRBtsAJhSe3OCATTnxjQA8deCDnvgjJB6jgg1FtRlZ8MeMerTuv1IWWbasJtja0Hy5HpgxgT/Ol91cmVKH90EZnrPAGI+tSFz/9hIciCJb3ncOOBz7dKLN4XJS4ARxuGT2J6+x45NOm4vZC8Zaen+AFlMRAaYgRmcxg/UAj61QU/wDJdvJI7DkAiYjv7ex+r0TW5MlgOWaNwB54ABjv2xQ4uLcA3wQpJyRuEH94N2IPWnUr7XAsoYu0tFGoSDJUkDG5dxaBO0FRn65jtVVtycHcjdO3r5jjuemO+JLTRqSSr7UOIYExwRIb5uuMe4q3UsF/7qpcUZlhIz1B6HE9cxTZrgChcXm5w0j6/Muekc9eo9u8bhYHKvPeGPOekgjHA+9XXWtwybGVuR5pXdgbl/L32+hqi6SzTbuK0keQ54AxzkE8nHPpToRo0XA4MTkNzI5xLDp2E1AlZgbiDnkkzxHmiM4/01l2+AF3IEmQGOSrAxBYSe+eua1d2vuhmUFo6kAiTugngycHmaawLEgD1H7UHMERHrBih/iZYAsY6k89uAZ61aLe0xuLEEsZBXpGIlYz9aD+IVMEPtgCQNyyImQpJ6nPvTRjcBNnXrvn2FZURrQeWAyRETwY71umxZxzr3bhAgXBcVoLkqE2R1DdQfpAq8eC3Rte8yKoMBp3SByIH+OSaG12sIbY1tAQ8/MS2YwXJzxzFWaabwCwEVcF2MgyTBCEiSfrW93t4AX3tBZLEtcA6Mo2gLj5dozOMkSJrWn14Ba1YVUxt+II3kj9rccyewPfvU9N4baIIYvcboFRhHaAD8sjJPf2NUjV2rYTYu1wwkbFJHQnexYk8+UjFLe+ts4K26pkYnyeZQAzbWk4wkbiRmWPRYzGL1sW/hAuofbG8j9WZJySIJcZGWHXihvGPEQLgbcNu0EoCWJy2GMxJ2rMH9rrmlD6trziBloUqoAET+6oHE80FFyXg4banWIiq1pAok7XVQu6DEjqB1yAR9Kp1XjCnbO+6+cwo5gAbSrYyT75iYNH2fwuiEC+XJYnbnYMdCCZzk4PT3q+/qEslbdoJbZI3FILBSSTLNB3jygxPTOIpcoX1s4X3/B9RcIL7bQcrIAMAkcSJ552k4mj9LobFgeYBnAHmnflcllldqkk9zG0daX+J+MuV2FuIKlZhg0eaT8pIzjml2s1DXFW22TbgK46z8wPJJJAMz37wDjNrbt9Aj2/4qpW3ua2YZyyzvLGDBaICjgevPE0q1Gve9A2i2FO5QnCjrz2bI9zVlnwa5sFz4ZKlgs4x5tveeT2p/4NoLC3YgXWgQskbSASZGZPlJBB5IHrStwgrrY1kuRf4X+HmZt9yRbmWYgKTuLEkA56dutN7rJbFtfhgWwCTtZyWUgAnYq/NgZ55wIqVvWi5uMl8bg5gbBJbC7oUwOJnHoKWv40u1plmEgbgEG1oKyFEN5TtgnqCKi85vYGyrxfxa4kIFCnJUkQw3sp3DkEMq9Z5J9KVaO0WaBMk8DmD2+lDpJOemBkmAO09K7/AP6f+GwHvsqkDbsLKDDA8iciAfTkc1WpONGFy1Gnk7D65bt6fSLbtgqWXcwM4bbOd3GY6d6Qam2sAXSxLsQoGJAEDaD0huhGc018T1RZiTggT+Y4+3SfWknjOLEtJh/l3NAKneCTIA9BGPSvMo3crvuzq8lKeuEb/Cl8C9tQEDyYJEyQd0jqZgz2HArqvFRIIjEen5Vxf4W1Auand+8RIn5So5Hdefv657jXCQeQI5HP09aX1ntqo3UFek0I3veaC07gAOJzAAwM8kzHSOs048A8T+KpsNANsEK0jzQeAvMARmk1uwwMKfNyQskAjdtjcfKIgGByOlUo75a2DO8QxJDkgiWAKEY9DB7iIoSgpKxgpVHSlcYeMeF3Dc3W2VT2IMSJyxGWExgRxQy3CfmVgwwZ2fs5nbPGQcnr3p2Lnx1+ICJGHUdCOsdiKWa6yfmBbAIZVyWXkgdJMfXGaWE21jI1VqMZLOJba13yqVYgcv0GSIM/l6VRq/D1Zd9pVVoOQsEjmPKR24oJNSoLLIV/MxQnftndG7bxgjv9avtaxklgQRBmBiQCTADYGRzHPauxcXdEY1rrGfAHZVwYZQp5gSBBPfO78u3FX6cq6kFV2/sqR8xBMwcrIjgZ+9MnTessg5yGgwf5Up1Ph5UOyOxkSAWMKVBjaDgAHafoe9OpKXOmGVBr3QKr+hIg2LuAMIVmOT5IICnGJECPpVGqRl3fqyoyQVAZYOZ8kCQSScZ+gNWW74YxI8wwCs+YGCD3GCeOpqVu+24wZgw04xz1wR0HFXvJc7IZRfKBrGo8wUgshEEBgS8CTEj/AGDUb9tCgYFlUbpALYz5sHjOYjr60W623JJ/ZGY3NgzGBzk+o+9KtTbuWA9xNty0QGjaq7doAbEGRifqeuaeFm9aYGnbTuEo24MUlv2oWV6EeUDcGImIHTBoSzdWN+5dsLKEZViAGgD3GInkVZqr0bUXbO2TtYIegYbAMtu+4HtNkhmgAHEEPiYyCp4J46AwwkYp1pbEMshyAQTB+n5RWVR+jrnyLyep7/Ssrro4Vt8EF5Fo3d4RRA+GO7FiR5R3mSfTlfa8UZG3FFYifmEqTkHhs+47ClyXWDeTMDsGgRBwZppoPB7jrLvtQDrDGD0WTEz06QT7+g4xivcAp0/iFwq6LcMttXaYlhzz7gY9R2rV/wAMuqcKwmZYkbZkzDTBUEcyc+tdFZfT2ldF2IU6/M5YN5gWxujiG7UAPGgLpLeb5RuEqxAyoE/J5jJj/NIptt4o4rX8PBSN7i5KhgFJUHrtBbJIxMUatwWrVs6dQbrMwOwDC9i0QMbcSZkz2pZ4hqLzMHussXJYZLAdxLTnGc0JrtbICqokRDA9IIMDp0//AJ+3Yyla7OOg1GpFxkLXUTaBuuSGbeUDqQ0GIYRjiI7Vz/ib/rmAKtBI3rkN13SOSe/rWmvF0VfhqIM7wM8AQfTH3mj9H4SSr7QWaBAggyf4R/uKKSgMo3AdFoGcwMnAA7kmAAPf6Cut8G8Lt2P1t0qX4VRBVVPl3knEycT6RyK1c8Kt6S0ly5tuOV2kEmELddsSe2R14FZfufHCJagh1kkl2+SSSV7Ag9hwemM9So6nHBzfZB9xTdt77bQqky2wsxBwJA+Yh1iTEQSaRWtWqoERmN74jFyiyeg+fllMmTI59alpNRdm5bW5bnaxK3vMLjfMQrHcs4nzdeImk2rlLasjqwuZKjlSpPPVTk8dKNOnbV/++RTV3xBvMqsyyW3LJI5kwp4kzNCWS0EcAmY6e/vWAbjJ5om2ladIdRDfCdA11wqiSSPzIH9a9RRBp7fwUMwAXY9WgT7ARgUB+CV+FpHuMFDEnYYEmRBM8np9qnqLhVZ3Hc2AAMGehHYkrnp968f1NV1J4dkbYrp08u4s1WoCsrbZHME4IJiAIgxIJnjbEZmluqVUKqbqqz2454baQSWYAqDGCD+93NEXtYfjAADyjYR+ys9GYkQdpkKBmPqEXiusUhkm3cJbcrpvMDggkxPHriINXo03owrbD/wUWF1REKwngHKkdZkfMPvXoeoHefr6Vx/4PsjLJKgsApOSIUFh6iSf54NdhqGmAQTkZ+n+4rD693qHremVoCe4pa8VO2GysEqx2qf3RgBthk/0oK1hNxYrJG1gMT8o8oPWQD3BPM0w8VdtshdzAHYP4o8s/wAPUzjFLyQSBcuM5XCFgMb2kv5Y8wJwOY2+tGDbiYPURtNlul1XwdQGfdtM/FYCF25EkdpYcQPJ1Ip7q9MQZWCDkHpHpXM7SEuNnqFPmKvG7yx+zy3WJBrovANYmosDYNoWF2Y8sAYxSVlZZLtpmj0kr3gzmzp3ssdibkzNwldyAgEnOWaQcHpFTsqR+sDZKkNtYAGTGFBg8AzGO5mn2qswSIx/f35pHrNDatgkLsDQGZB5gD1lc8xxOaeNTMSt6e20FaS8yEmAQRkYHSdwxk4InqauW4rEgEyIxBHOe1JEsM+0b70x/wBpmx16r6DtEnjipadd0m0LpxlpBK5yQeY44P0iudNX5I060oa7BfiHh4uAHAdTKORuKmQcCcAxkAiaUa2+6WmDuxYXIDKCQQYJHw8xiBPr1mntq5gWwSxBMsRBETIM+sf4mK3qNIpVpBIYjcO5O0A/YD7U0KmLtLgu4Rqq8RNAUMBjBYJK7tvUkgbckxEz61q9IV4BKYJA/aB6ZJJxGJ/pVB8NuW9xtAKQxyPKCpIMdZGJ5EED1qVx0LFgfhncAUaQpVizTDDykAkT1itLs9rZjlBx5LbCh7ajaYEBWzPMYx2OYPE1SNGyuNplC/mDNJyvT0ERB7mt2bipuS0ysoALMrByk43cy3TPOT2qF+46bUEM+6TBkEc+wiCeg9c45ZJ2X5CpL/0UvpLoJHwVfJhvjOkiceUcVqnCHcJKqSf3hB+ojmtUP6i3b+f9j2peTl7duzbWZIUBtqztL4hZKiesnMHjAqm/rmDKg8qDaFYHptDbQenST0IxVGmHxDdlgMDguxYGThmJPAPI5oO6VckD5VBaJPQe3bM16ShvZAJKr8Yh2VAX2s23fGTLBphs8kHOfagNYAGMEEyQTMrM8giMfSpfFXzBhvIUKrZAWCMgewjpyanY8NbY11hCL6xPsTVOOQqNwZrpYR0GY6T396ssW+wyBRGi0yvChgGLRB4iCf5iPrXUeBeHW7G06lFZ23QhhmAUSDtmAPK0lsfakqVVBf4HskJvB/CLlzOUSJ+IVLAkDdAA546V0uk1Kpv74F26VloyfKgBEnJgSfyNVanxpbT7vMPIFt2lJlwCwzjbHYkEkk80Jr9cwtq/lQEFdjDflgZyMnBMTzjpWWWdTnhiuTLv/TmvLCXPLuBC3CzMV3AL5ciTAJXJ4pd4vrgJtq1wMjnkxJk5EfIYx/zi/Q6c2dI17dvmQCZlGIIAIzyMGcZxJrl79wsJzM8/3qlON3zpCl1u6F57kgf7iqEyfzgcVpVJielEoK0PRSMbE1FdZ+Bvw/8ApDl7g/Vr7iT6R0rmtLYa46ooLMxgAc16z4dbNjRqu3a20COcnmSOT61h9ZWcIWjyzTQpqUrvhFfiN9ZO1TtQQFWIx2XgGgNQ2xkcuW3SDbWSIOB74M+se1WDT/EUoxGRmZA9sZ7D60sNoC4oubUkPA6ww4iZJMv65968+CX2B6mbbsV6M2mlI5YbnM5UsC2QTIKeXcIgtEUo8S01t9S36PbLKgJZcKWAncVHYAdicU51l827weBt2MGSMJcmWIP7hEHHcdoPO/iO/c+MCWVWAAAQxtlQWEzMz1nNbaKbndd0ZY8nTfhrWK6IqHzq8upJJKzMqT6kfc11rtAmK8w/Cx/X24DEzgCPczPSK9LZsT7TWH10MZnrenleIIzHMDFLtTqRbDltxAyZO7BYSZY8AEmPYCJFNbqmDnGe3XrSqzptpYnzktvO8rEiAsDiFCrC+gqVK1tkvUxbRBwQrlSfmBUGJkgdwAQGM8DjjuR+H1+Hdm5Idg24ySJ3T5iIE4EYxJoO98ky5YSTMwekZx7RmPSoXXK5IicqP/IQMkkkY+mKrZuNr8mGE3CV0dhqbQYSPcEf0NJHG0+k1Z4BriYtsQwM7HB6iBHHv1nFE6/S8mMj15+lZ4rCWLPUjNVI5I5XVhbF34gkbjm9DHbMggxODIgAc5rWp1sp5DuWQS6rtMT+4F52/wC9mt9CykdwRJEiehg9jS59TdFsBbbM6yDAVBjI2nrMc+tbYvKz7/Uw1qdndE7di7LohLBAGleT0OCPMDk/aOlWabW/NbuHKwQMkkHriBGRS63dN34j7riMdx2m00wCQIJndx0FRuaoWyNyyoYAwZxImCODGB7elHpt6fJCM3F3Q5eYgcGCOv1oPUWw/ucRAIkSQYPaTUbfiAUMQfiBZ2wvmKcgsOmD07USrjIMhhjaRx+VJuLNaqQnoR6xjZubwiENCMSCWHO6G5APbpBzWrzIbWbittIDNOwnBMHZwxHUcT703dQQCwmIkHMxxSzxLw9bikQNxIIIAGVzk/l9a0Qmna+vklOh4L9LcRlBVLwGY87ngkc7TP3rKjasWwoDJLQJMNzGeK3Stxv3M+LOFKNedm3QOpJJHoJoVbZkgZjqJijtJpJHnkDB2gwW7HsPf0ojxIxaXbtCzhR26Ges8/avYys7BUfINpoViu0EtHmM4mMwa6AEqu5wWncimAIMQWjoZ6+ppL4ZZlXYsE4HxG47QIzOenauhXU2dqhizmVjBCttEcDImc4+tQqvY6kkS/DeiWynxGYSc/FABNsARKhh5pLGTjAPMZvewrGDeD3wVB2/srDF+Y8qrI9WuGeKq0WgYwGJA5EkQBnBb9g4gATABE0nvaz9GvPbdFcgEbv2gWGCIAg+nrUUnOTs9kW7lmt8WQXGAVHfgXIErA8u0gcgz36CgvxBr7xZUuoEKAYCBJwO3JjqSeelVaO6ivvJPBAIEwc9Cf8AcULrLxdi7Oz5iWMnHvWmEEpccHBNzWJ8FApO7c5ZYwB5Yz1OD7fWhCTx0+lVl5PA+1EI5xx9hT2SHiu5iirhUBTn8Oi2boW5tAPLN0jiDwPepzlZXKJXdhp+EvBLjxeBCKGB3MMR6Tz712PiGpLMAvyjA9asuhFtKrcSCqjIAHUx0oBABJZgqiSWPAj7V4tWo6ssn+xuSVOJarDuAYgTmG6HHX68xSi6hZWJhWTz7upBlUn02qT7nAzV1zXWzbdyxZZPk+VmCnhfQ88z+VKfC79x2fCDcJWySy/DtsdocwQXIGR6ZxT06crN8GCrNSldF2q8UZtK36xSxDoIG0x+2QQTuI3TGOIpP4tYVZLKFLJa+B13hYVmY8AmDPWcd6K1ug/RlADo6EgM8giDxEMZIk8Vz7G5gXS0qTCtyswTg8A8+tbqMI8x4uJEf/g/cL8kSIILdASRGfeB9R3r0FnxXn/4Z1ttGAafNAJPEk4HoPl+1d38QEf7iKweuTc7npemftI3LPHMUv1tueDEdO/5+1GtdYiJAHeI/nQOpXBB4+3rWen8j1EmirxLWNcW2Apdt20DCqoyRAGTAQk9eOhrNu0lX8y8AxO1iWcNj5ZkD02CQZq2x4h8J3uw9wBcbdkKx27fyx/yaqOpKNN5QQZIjII2h23ADcWkwJ/xVEna0Vr/ACeUCtaPxJUBQoVpBglscqYOMcSJBrrbGo+Im4Qe4BBH5Vyeptq225baBu3BQzAqeq5gn26Y7UT4N4h8K46sPnMkhpz1JH1yR29KFWGcbrlGj01XCVnwxhrrO0460FfaATOAJnrxmnershl+nSkrrB9v970tOV0bJqzEl3SKUS7vc7lZUJYgvhj3n/jrmrQ6iyoO5bjgB5UxnkTwB9TxVlzwy3s2wSoJKmTKmOVPT6Uqe4w3Cd1vZ2G8kkfMAAYgk8SYMVtis+/DPOqU3HbD23W7JUOA5k87xEkncpxxORnFV2NUxA2lmQgZcbcBiCA0YHEAnrUPFdHIgWyxKE7gxbk5gcwAeB6cVfaBu22ubggkBUMDCmACnBPI4mhrG77smX3dQIIbEsdpMDB4raXCMc+nal2sub4VtsqQpjPcLB/ZG4j/AJqOnDi4RJDHGcboGPQ/ahgsdlo12uQy9ptxJzn1I6dprKEOpbrzxgnp9KymxkP1onG3tWSGCEgMR5euP4qfaXwhVsqrA/GukfDbdhcgAxGB35mBxWVlelWbjZIzN6CfFLgXdaVFK2kADEeYAxLAjgk5gDrn0B3i5lfI7eRI4VQpZmnknP8ASt1lJBaFDvDfFLbFHYNPDBWMeUbQw3cfMB9SfbnvEiGvMFBI3GC3JE8n19a1WU8IKMm0AFF6AcYmqIrKyrpDIuQVaDWVlIygQFmMQT/Sul/DHhO6LjBSoaCp6/8AH9KysrJ6mTjDRWkryOu8Svg3dgOdo2+vzTOP4WpJ4myllsuSQWyFJAGxTjPIEHpmsrK8+jHa+lxa1STdgbXsF09t7iAJylteBuOSYiWPviqfAmO4rcyFVP1i4eLoYhZ7KQfb2JnKytEd0pP5f8kBf4tp3uAqrhkQjYsRhpMycg+Uz0JzFJ3uNMMTgAczxx+VZWVrpPVhosP0F1QQWWQGBMdQORnpXpOnuAoGXII3D1BrKysXrlpM2+nfJK1dnDL7ZobUOT7RxisrKwpJSNDegbUgB7I2SpYljPOMHaexIEetZ4gbbhfICrEWxODJOMiIyCO+c1lZTtWaa/7k8ya2A2tRsYqoC7ZOZyczUgynzjBA4+5AJ64GPYVlZT9r/QTudJ4dqxcQRyMGhdRpsgEnIJHXjpWVlZ7YzaR6sXlBNi98D26f5pEfD3W8pBhCCXefMHLTMdfLCjsBWVlbKcmv3IVIqS2YniO/UvZ05n5Rufd+ySW9aj4ubVhNynKkDdDZbMg9SOO0R71lZWjBKrGC4sjCyN11RXwNrsrkxByqgCAT1Hfqar1GpcKEYx54YmTETzHMxziKysroxTsxS9wpMm4wMCQATmO/WsrKykx+Qn//2Q=="/>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Picture 6"/>
          <p:cNvPicPr>
            <a:picLocks noChangeAspect="1"/>
          </p:cNvPicPr>
          <p:nvPr/>
        </p:nvPicPr>
        <p:blipFill>
          <a:blip r:embed="rId4"/>
          <a:stretch>
            <a:fillRect/>
          </a:stretch>
        </p:blipFill>
        <p:spPr>
          <a:xfrm>
            <a:off x="6077269" y="2554605"/>
            <a:ext cx="3066731" cy="1743075"/>
          </a:xfrm>
          <a:prstGeom prst="rect">
            <a:avLst/>
          </a:prstGeom>
          <a:ln>
            <a:noFill/>
          </a:ln>
          <a:effectLst>
            <a:softEdge rad="112500"/>
          </a:effectLst>
        </p:spPr>
      </p:pic>
    </p:spTree>
    <p:extLst>
      <p:ext uri="{BB962C8B-B14F-4D97-AF65-F5344CB8AC3E}">
        <p14:creationId xmlns:p14="http://schemas.microsoft.com/office/powerpoint/2010/main" val="890467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4656" y="1339509"/>
            <a:ext cx="5081520" cy="4862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297106" y="1583703"/>
            <a:ext cx="2328420" cy="3970318"/>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Despite the differences between developing countries attempts are made to set development goals that can be adopted by them all</a:t>
            </a:r>
          </a:p>
          <a:p>
            <a:pPr marL="285750" indent="-285750">
              <a:buFont typeface="Wingdings" panose="05000000000000000000" pitchFamily="2" charset="2"/>
              <a:buChar char="Ø"/>
            </a:pPr>
            <a:r>
              <a:rPr lang="en-US" dirty="0" smtClean="0"/>
              <a:t>These are the MDGs  - the Millennium Development Goals</a:t>
            </a:r>
            <a:endParaRPr lang="en-GB" dirty="0"/>
          </a:p>
        </p:txBody>
      </p:sp>
    </p:spTree>
    <p:extLst>
      <p:ext uri="{BB962C8B-B14F-4D97-AF65-F5344CB8AC3E}">
        <p14:creationId xmlns:p14="http://schemas.microsoft.com/office/powerpoint/2010/main" val="28625722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5601" y="209331"/>
            <a:ext cx="7198799" cy="1280890"/>
          </a:xfrm>
        </p:spPr>
        <p:txBody>
          <a:bodyPr/>
          <a:lstStyle/>
          <a:p>
            <a:r>
              <a:rPr lang="en-GB" dirty="0"/>
              <a:t>Sources of Economic Growth</a:t>
            </a:r>
          </a:p>
        </p:txBody>
      </p:sp>
      <p:sp>
        <p:nvSpPr>
          <p:cNvPr id="3" name="Content Placeholder 2"/>
          <p:cNvSpPr>
            <a:spLocks noGrp="1"/>
          </p:cNvSpPr>
          <p:nvPr>
            <p:ph idx="1"/>
          </p:nvPr>
        </p:nvSpPr>
        <p:spPr>
          <a:xfrm>
            <a:off x="460376" y="1270784"/>
            <a:ext cx="5487938" cy="5869757"/>
          </a:xfrm>
        </p:spPr>
        <p:txBody>
          <a:bodyPr>
            <a:normAutofit/>
          </a:bodyPr>
          <a:lstStyle/>
          <a:p>
            <a:r>
              <a:rPr lang="en-US" sz="2400" b="1" dirty="0" smtClean="0"/>
              <a:t>1- Natural factors:</a:t>
            </a:r>
          </a:p>
          <a:p>
            <a:pPr marL="0" indent="0">
              <a:buNone/>
            </a:pPr>
            <a:r>
              <a:rPr lang="en-US" sz="1400" b="1" dirty="0" smtClean="0"/>
              <a:t>Anything that increases the quality and quantity of a factor of production should lead to an increase in potential growth. However increasing land for example is quite difficult, although Singapore and Holland have done so by means of land reclamation. This will only have a very small effect upon total land area and thus productive capability, unless the land is very small to start off with, as is the case with Singapore</a:t>
            </a:r>
            <a:br>
              <a:rPr lang="en-US" sz="1400" b="1" dirty="0" smtClean="0"/>
            </a:br>
            <a:r>
              <a:rPr lang="en-US" sz="1400" b="1" dirty="0"/>
              <a:t/>
            </a:r>
            <a:br>
              <a:rPr lang="en-US" sz="1400" b="1" dirty="0"/>
            </a:br>
            <a:r>
              <a:rPr lang="en-US" sz="1400" b="1" dirty="0" smtClean="0"/>
              <a:t>Using landfill methods Singapore increased its land area from 58.1 square km in 1965, when it gained independence, to 697.2 square km at the present time ( an increase of almost 20%). In comparison to Malaysia, if it was to gain the same increase through landfill, 115.7 square km to add to its existing 329847 square km, it would represent an increase of just 0.03% of land area</a:t>
            </a:r>
            <a:br>
              <a:rPr lang="en-US" sz="1400" b="1" dirty="0" smtClean="0"/>
            </a:br>
            <a:endParaRPr lang="en-US" sz="1400" b="1" dirty="0" smtClean="0"/>
          </a:p>
          <a:p>
            <a:pPr marL="0" indent="0">
              <a:buNone/>
            </a:pPr>
            <a:r>
              <a:rPr lang="en-US" sz="1400" b="1" dirty="0" smtClean="0"/>
              <a:t>Thus countries will generally aim to improve the quality of their natural factors rather than quantity. The quality of land may be improved by using fertilizers, better planning of land usage and improved agricultural methods.</a:t>
            </a:r>
            <a:endParaRPr lang="en-GB" sz="1400" b="1" dirty="0" smtClean="0"/>
          </a:p>
          <a:p>
            <a:endParaRPr lang="en-US" dirty="0" smtClean="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10059" y="1490220"/>
            <a:ext cx="3130245" cy="4891725"/>
          </a:xfrm>
          <a:prstGeom prst="rect">
            <a:avLst/>
          </a:prstGeom>
        </p:spPr>
      </p:pic>
    </p:spTree>
    <p:extLst>
      <p:ext uri="{BB962C8B-B14F-4D97-AF65-F5344CB8AC3E}">
        <p14:creationId xmlns:p14="http://schemas.microsoft.com/office/powerpoint/2010/main" val="3607134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8129" y="454427"/>
            <a:ext cx="6589199" cy="903032"/>
          </a:xfrm>
        </p:spPr>
        <p:txBody>
          <a:bodyPr/>
          <a:lstStyle/>
          <a:p>
            <a:r>
              <a:rPr lang="en-US" dirty="0" smtClean="0"/>
              <a:t>2- Human Capital</a:t>
            </a:r>
            <a:endParaRPr lang="en-GB" dirty="0"/>
          </a:p>
        </p:txBody>
      </p:sp>
      <p:sp>
        <p:nvSpPr>
          <p:cNvPr id="3" name="Content Placeholder 2"/>
          <p:cNvSpPr>
            <a:spLocks noGrp="1"/>
          </p:cNvSpPr>
          <p:nvPr>
            <p:ph idx="1"/>
          </p:nvPr>
        </p:nvSpPr>
        <p:spPr>
          <a:xfrm>
            <a:off x="927037" y="1282044"/>
            <a:ext cx="7871382" cy="3516199"/>
          </a:xfrm>
        </p:spPr>
        <p:txBody>
          <a:bodyPr/>
          <a:lstStyle/>
          <a:p>
            <a:r>
              <a:rPr lang="en-US" dirty="0" smtClean="0"/>
              <a:t>The quantity of human capital can be increased either by encouraging population growth or by increasing immigration levels. However, developing countries would not be keen on increasing population size and even if they were, the process is very long term</a:t>
            </a:r>
            <a:br>
              <a:rPr lang="en-US" dirty="0" smtClean="0"/>
            </a:br>
            <a:endParaRPr lang="en-US" dirty="0" smtClean="0"/>
          </a:p>
          <a:p>
            <a:r>
              <a:rPr lang="en-US" dirty="0" smtClean="0"/>
              <a:t>Thus most emphasis is put on improving the quality of the human capital. 	This can be done by improving heath care, education for children, vocational training, and re-training for the unemployed. In addition to the provision of fresh water and sanitation can very much improve the heath and thus quality of human capital</a:t>
            </a:r>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95687" y="4543425"/>
            <a:ext cx="5090473" cy="2314575"/>
          </a:xfrm>
          <a:prstGeom prst="rect">
            <a:avLst/>
          </a:prstGeom>
          <a:ln>
            <a:noFill/>
          </a:ln>
          <a:effectLst>
            <a:softEdge rad="112500"/>
          </a:effectLst>
        </p:spPr>
      </p:pic>
    </p:spTree>
    <p:extLst>
      <p:ext uri="{BB962C8B-B14F-4D97-AF65-F5344CB8AC3E}">
        <p14:creationId xmlns:p14="http://schemas.microsoft.com/office/powerpoint/2010/main" val="3153701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082" y="218757"/>
            <a:ext cx="7956223" cy="1280890"/>
          </a:xfrm>
        </p:spPr>
        <p:txBody>
          <a:bodyPr/>
          <a:lstStyle/>
          <a:p>
            <a:r>
              <a:rPr lang="en-US" dirty="0" smtClean="0"/>
              <a:t>3- Physical capital and technology </a:t>
            </a:r>
            <a:endParaRPr lang="en-GB" dirty="0"/>
          </a:p>
        </p:txBody>
      </p:sp>
      <p:sp>
        <p:nvSpPr>
          <p:cNvPr id="3" name="Content Placeholder 2"/>
          <p:cNvSpPr>
            <a:spLocks noGrp="1"/>
          </p:cNvSpPr>
          <p:nvPr>
            <p:ph idx="1"/>
          </p:nvPr>
        </p:nvSpPr>
        <p:spPr>
          <a:xfrm>
            <a:off x="857839" y="1234911"/>
            <a:ext cx="7871382" cy="5373279"/>
          </a:xfrm>
        </p:spPr>
        <p:txBody>
          <a:bodyPr>
            <a:normAutofit lnSpcReduction="10000"/>
          </a:bodyPr>
          <a:lstStyle/>
          <a:p>
            <a:r>
              <a:rPr lang="en-US" dirty="0" smtClean="0"/>
              <a:t> Economic growth can be achieved by improving the quality and quantity of physical capital. This includes factory buildings, machinery, shops, offices and motor vehicles. The quantity of physical capital is affected by the level of saving, domestic investment, government involvement and foreign investment. The quality of physical capital is improved by higher education, research and development, as well as access to foreign technology and expertise. </a:t>
            </a:r>
            <a:br>
              <a:rPr lang="en-US" dirty="0" smtClean="0"/>
            </a:br>
            <a:r>
              <a:rPr lang="en-US" b="1" dirty="0" smtClean="0"/>
              <a:t/>
            </a:r>
            <a:br>
              <a:rPr lang="en-US" b="1" dirty="0" smtClean="0"/>
            </a:br>
            <a:r>
              <a:rPr lang="en-US" b="1" dirty="0" smtClean="0"/>
              <a:t>Two concepts are: </a:t>
            </a:r>
            <a:br>
              <a:rPr lang="en-US" b="1" dirty="0" smtClean="0"/>
            </a:br>
            <a:endParaRPr lang="en-US" b="1" dirty="0" smtClean="0"/>
          </a:p>
          <a:p>
            <a:r>
              <a:rPr lang="en-US" i="1" dirty="0" smtClean="0"/>
              <a:t>Capital widening</a:t>
            </a:r>
            <a:r>
              <a:rPr lang="en-US" dirty="0" smtClean="0"/>
              <a:t>: extra capital is used with an increased amount of labor, but the ratio of capital per worker doesn’t change. In this case total production will rise, but productivity is likely to remain unchanged. </a:t>
            </a:r>
          </a:p>
          <a:p>
            <a:r>
              <a:rPr lang="en-US" i="1" dirty="0" smtClean="0"/>
              <a:t>Capital deepening: </a:t>
            </a:r>
            <a:r>
              <a:rPr lang="en-US" dirty="0" smtClean="0"/>
              <a:t>when there is an increase in the amount of capital for each worker, which will lead to improvement in labor productivity. This often mean that there has been improvements in technology </a:t>
            </a:r>
            <a:endParaRPr lang="en-GB" dirty="0"/>
          </a:p>
        </p:txBody>
      </p:sp>
    </p:spTree>
    <p:extLst>
      <p:ext uri="{BB962C8B-B14F-4D97-AF65-F5344CB8AC3E}">
        <p14:creationId xmlns:p14="http://schemas.microsoft.com/office/powerpoint/2010/main" val="1206615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4021" y="624110"/>
            <a:ext cx="7120379" cy="865325"/>
          </a:xfrm>
        </p:spPr>
        <p:txBody>
          <a:bodyPr/>
          <a:lstStyle/>
          <a:p>
            <a:r>
              <a:rPr lang="en-US" dirty="0" smtClean="0"/>
              <a:t>4- Institutional factors</a:t>
            </a:r>
            <a:endParaRPr lang="en-GB" dirty="0"/>
          </a:p>
        </p:txBody>
      </p:sp>
      <p:sp>
        <p:nvSpPr>
          <p:cNvPr id="3" name="Content Placeholder 2"/>
          <p:cNvSpPr>
            <a:spLocks noGrp="1"/>
          </p:cNvSpPr>
          <p:nvPr>
            <p:ph idx="1"/>
          </p:nvPr>
        </p:nvSpPr>
        <p:spPr>
          <a:xfrm>
            <a:off x="443453" y="1649689"/>
            <a:ext cx="8531258" cy="4025245"/>
          </a:xfrm>
        </p:spPr>
        <p:txBody>
          <a:bodyPr/>
          <a:lstStyle/>
          <a:p>
            <a:r>
              <a:rPr lang="en-US" dirty="0" smtClean="0"/>
              <a:t> There are certain institutional factors involved in economic growth and development . </a:t>
            </a:r>
            <a:r>
              <a:rPr lang="en-US" b="1" dirty="0" smtClean="0"/>
              <a:t>These  factors are:</a:t>
            </a:r>
            <a:r>
              <a:rPr lang="en-US" dirty="0" smtClean="0"/>
              <a:t/>
            </a:r>
            <a:br>
              <a:rPr lang="en-US" dirty="0" smtClean="0"/>
            </a:br>
            <a:endParaRPr lang="en-US" dirty="0" smtClean="0"/>
          </a:p>
          <a:p>
            <a:r>
              <a:rPr lang="en-US" dirty="0" smtClean="0"/>
              <a:t>Adequate banking system</a:t>
            </a:r>
          </a:p>
          <a:p>
            <a:r>
              <a:rPr lang="en-US" dirty="0" smtClean="0"/>
              <a:t>A structured legal system </a:t>
            </a:r>
          </a:p>
          <a:p>
            <a:r>
              <a:rPr lang="en-US" dirty="0" smtClean="0"/>
              <a:t>A good education system</a:t>
            </a:r>
          </a:p>
          <a:p>
            <a:r>
              <a:rPr lang="en-US" dirty="0" smtClean="0"/>
              <a:t>A reasonable infrastructure </a:t>
            </a:r>
          </a:p>
          <a:p>
            <a:r>
              <a:rPr lang="en-US" dirty="0" smtClean="0"/>
              <a:t>Political stability </a:t>
            </a:r>
          </a:p>
          <a:p>
            <a:r>
              <a:rPr lang="en-US" dirty="0" smtClean="0"/>
              <a:t>Good international relationships </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74376" y="1977687"/>
            <a:ext cx="4500335" cy="4432539"/>
          </a:xfrm>
          <a:prstGeom prst="rect">
            <a:avLst/>
          </a:prstGeom>
          <a:ln>
            <a:noFill/>
          </a:ln>
          <a:effectLst>
            <a:softEdge rad="112500"/>
          </a:effectLst>
        </p:spPr>
      </p:pic>
    </p:spTree>
    <p:extLst>
      <p:ext uri="{BB962C8B-B14F-4D97-AF65-F5344CB8AC3E}">
        <p14:creationId xmlns:p14="http://schemas.microsoft.com/office/powerpoint/2010/main" val="3795548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195463" y="-93208"/>
            <a:ext cx="12339463" cy="6951208"/>
          </a:xfrm>
          <a:prstGeom prst="rect">
            <a:avLst/>
          </a:prstGeom>
        </p:spPr>
      </p:pic>
      <p:sp>
        <p:nvSpPr>
          <p:cNvPr id="2" name="Title 1"/>
          <p:cNvSpPr>
            <a:spLocks noGrp="1"/>
          </p:cNvSpPr>
          <p:nvPr>
            <p:ph type="ctrTitle"/>
          </p:nvPr>
        </p:nvSpPr>
        <p:spPr>
          <a:xfrm>
            <a:off x="2140379" y="3231038"/>
            <a:ext cx="6600451" cy="2262781"/>
          </a:xfrm>
        </p:spPr>
        <p:txBody>
          <a:bodyPr>
            <a:normAutofit fontScale="90000"/>
          </a:bodyPr>
          <a:lstStyle/>
          <a:p>
            <a:r>
              <a:rPr lang="en-US" b="1" dirty="0" smtClean="0">
                <a:solidFill>
                  <a:schemeClr val="bg2"/>
                </a:solidFill>
              </a:rPr>
              <a:t>Does Economic Growth Lead to Economic Development</a:t>
            </a:r>
            <a:endParaRPr lang="en-US" b="1" dirty="0">
              <a:solidFill>
                <a:schemeClr val="bg2"/>
              </a:solidFill>
            </a:endParaRPr>
          </a:p>
        </p:txBody>
      </p:sp>
      <p:sp>
        <p:nvSpPr>
          <p:cNvPr id="3" name="Subtitle 2"/>
          <p:cNvSpPr>
            <a:spLocks noGrp="1"/>
          </p:cNvSpPr>
          <p:nvPr>
            <p:ph type="subTitle" idx="1"/>
          </p:nvPr>
        </p:nvSpPr>
        <p:spPr/>
        <p:txBody>
          <a:bodyPr/>
          <a:lstStyle/>
          <a:p>
            <a:r>
              <a:rPr lang="en-US" dirty="0" smtClean="0"/>
              <a:t>ADAM NORTH</a:t>
            </a:r>
            <a:endParaRPr lang="en-US" dirty="0"/>
          </a:p>
        </p:txBody>
      </p:sp>
    </p:spTree>
    <p:extLst>
      <p:ext uri="{BB962C8B-B14F-4D97-AF65-F5344CB8AC3E}">
        <p14:creationId xmlns:p14="http://schemas.microsoft.com/office/powerpoint/2010/main" val="71857314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3195463" y="-168623"/>
            <a:ext cx="12339463" cy="6951208"/>
          </a:xfrm>
          <a:prstGeom prst="rect">
            <a:avLst/>
          </a:prstGeom>
        </p:spPr>
      </p:pic>
      <p:sp>
        <p:nvSpPr>
          <p:cNvPr id="6" name="Title 5"/>
          <p:cNvSpPr>
            <a:spLocks noGrp="1"/>
          </p:cNvSpPr>
          <p:nvPr>
            <p:ph type="title"/>
          </p:nvPr>
        </p:nvSpPr>
        <p:spPr>
          <a:xfrm>
            <a:off x="1394748" y="0"/>
            <a:ext cx="6589199" cy="1280890"/>
          </a:xfrm>
        </p:spPr>
        <p:txBody>
          <a:bodyPr>
            <a:noAutofit/>
          </a:bodyPr>
          <a:lstStyle/>
          <a:p>
            <a:r>
              <a:rPr lang="en-US" sz="2800" dirty="0" smtClean="0"/>
              <a:t>What are the outcomes of higher levels of economic growth in terms of economic development?</a:t>
            </a:r>
            <a:endParaRPr lang="en-US" sz="2800" dirty="0"/>
          </a:p>
        </p:txBody>
      </p:sp>
      <p:sp>
        <p:nvSpPr>
          <p:cNvPr id="7" name="Content Placeholder 6"/>
          <p:cNvSpPr>
            <a:spLocks noGrp="1"/>
          </p:cNvSpPr>
          <p:nvPr>
            <p:ph sz="quarter" idx="1"/>
          </p:nvPr>
        </p:nvSpPr>
        <p:spPr>
          <a:xfrm>
            <a:off x="1451494" y="1994273"/>
            <a:ext cx="7537871" cy="4863727"/>
          </a:xfrm>
        </p:spPr>
        <p:txBody>
          <a:bodyPr>
            <a:normAutofit fontScale="92500" lnSpcReduction="10000"/>
          </a:bodyPr>
          <a:lstStyle/>
          <a:p>
            <a:r>
              <a:rPr lang="en-US" sz="2400" dirty="0" smtClean="0">
                <a:solidFill>
                  <a:schemeClr val="bg1"/>
                </a:solidFill>
              </a:rPr>
              <a:t>We must remember that consequence may be positive or negative but is economic growth guaranteed to lead to economic development?</a:t>
            </a:r>
          </a:p>
          <a:p>
            <a:r>
              <a:rPr lang="en-US" sz="2400" dirty="0" smtClean="0">
                <a:solidFill>
                  <a:schemeClr val="bg1"/>
                </a:solidFill>
              </a:rPr>
              <a:t>Positive Outcomes:</a:t>
            </a:r>
          </a:p>
          <a:p>
            <a:pPr lvl="1"/>
            <a:r>
              <a:rPr lang="en-US" sz="2100" dirty="0" smtClean="0">
                <a:solidFill>
                  <a:schemeClr val="bg1"/>
                </a:solidFill>
              </a:rPr>
              <a:t>1 – Higher incomes:</a:t>
            </a:r>
          </a:p>
          <a:p>
            <a:pPr lvl="2"/>
            <a:r>
              <a:rPr lang="en-US" sz="1800" dirty="0" smtClean="0">
                <a:solidFill>
                  <a:schemeClr val="bg1"/>
                </a:solidFill>
              </a:rPr>
              <a:t>Higher levels of economic growth lead to higher GDP per capita, this should improve the standard of living. There is no doubt that higher GDP will benefit many, in terms of higher incomes however, it is possible that there will be a significant group that will see little or no improvement.</a:t>
            </a:r>
          </a:p>
          <a:p>
            <a:pPr lvl="1"/>
            <a:r>
              <a:rPr lang="en-US" sz="2100" dirty="0" smtClean="0">
                <a:solidFill>
                  <a:schemeClr val="bg1"/>
                </a:solidFill>
              </a:rPr>
              <a:t>2 – Improved economic indicators of welfare</a:t>
            </a:r>
          </a:p>
          <a:p>
            <a:pPr lvl="2"/>
            <a:r>
              <a:rPr lang="en-US" sz="1800" dirty="0" smtClean="0">
                <a:solidFill>
                  <a:schemeClr val="bg1"/>
                </a:solidFill>
              </a:rPr>
              <a:t>Historically, it is clear that economic growth has led to higher average of economic indicators of welfare, for example, life expectancy, average years of schooling and literacy rates. This again may not be the case for all groups of the population.</a:t>
            </a:r>
            <a:endParaRPr lang="en-US" sz="1800" dirty="0">
              <a:solidFill>
                <a:schemeClr val="bg1"/>
              </a:solidFill>
            </a:endParaRPr>
          </a:p>
        </p:txBody>
      </p:sp>
    </p:spTree>
    <p:extLst>
      <p:ext uri="{BB962C8B-B14F-4D97-AF65-F5344CB8AC3E}">
        <p14:creationId xmlns:p14="http://schemas.microsoft.com/office/powerpoint/2010/main" val="38385595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95463" y="-93208"/>
            <a:ext cx="12339463" cy="6951208"/>
          </a:xfrm>
          <a:prstGeom prst="rect">
            <a:avLst/>
          </a:prstGeom>
        </p:spPr>
      </p:pic>
      <p:sp>
        <p:nvSpPr>
          <p:cNvPr id="3" name="Content Placeholder 2"/>
          <p:cNvSpPr>
            <a:spLocks noGrp="1"/>
          </p:cNvSpPr>
          <p:nvPr>
            <p:ph sz="quarter" idx="1"/>
          </p:nvPr>
        </p:nvSpPr>
        <p:spPr>
          <a:xfrm>
            <a:off x="990600" y="2246732"/>
            <a:ext cx="8153400" cy="4495800"/>
          </a:xfrm>
        </p:spPr>
        <p:txBody>
          <a:bodyPr>
            <a:normAutofit lnSpcReduction="10000"/>
          </a:bodyPr>
          <a:lstStyle/>
          <a:p>
            <a:pPr lvl="1"/>
            <a:r>
              <a:rPr lang="en-US" sz="2100" dirty="0" smtClean="0">
                <a:solidFill>
                  <a:schemeClr val="bg2"/>
                </a:solidFill>
              </a:rPr>
              <a:t>3 – Higher government revenues:</a:t>
            </a:r>
          </a:p>
          <a:p>
            <a:pPr lvl="2"/>
            <a:r>
              <a:rPr lang="en-US" sz="1800" dirty="0" smtClean="0">
                <a:solidFill>
                  <a:schemeClr val="bg2"/>
                </a:solidFill>
              </a:rPr>
              <a:t>Even if the tax collection system isn’t efficient, increased GDP will see an increase in government revenue due to tax – this means the government will be in a better situation when it comes to the provision of services such as education, health care, and infrastructure.</a:t>
            </a:r>
          </a:p>
          <a:p>
            <a:r>
              <a:rPr lang="en-US" sz="2400" dirty="0" smtClean="0">
                <a:solidFill>
                  <a:schemeClr val="bg2"/>
                </a:solidFill>
              </a:rPr>
              <a:t>Negative Outcomes:</a:t>
            </a:r>
          </a:p>
          <a:p>
            <a:pPr lvl="1"/>
            <a:r>
              <a:rPr lang="en-US" sz="2100" dirty="0" smtClean="0">
                <a:solidFill>
                  <a:schemeClr val="bg2"/>
                </a:solidFill>
              </a:rPr>
              <a:t>4 – Creation of Inequality:</a:t>
            </a:r>
          </a:p>
          <a:p>
            <a:pPr lvl="2"/>
            <a:r>
              <a:rPr lang="en-US" sz="1800" dirty="0" smtClean="0">
                <a:solidFill>
                  <a:schemeClr val="bg2"/>
                </a:solidFill>
              </a:rPr>
              <a:t>Some economists have argued that economic growth achieved through market-based initiatives leads to increases in inequality e.g. the rich get richer and the poor get poorer. Furthermore, in developing countries the ‘trickle down effect’ where the rich spend more and some of this goes to the poor does not work.</a:t>
            </a:r>
          </a:p>
          <a:p>
            <a:pPr marL="685800" lvl="2" indent="0">
              <a:buNone/>
            </a:pPr>
            <a:endParaRPr lang="en-US" sz="1800" dirty="0" smtClean="0">
              <a:solidFill>
                <a:schemeClr val="bg2"/>
              </a:solidFill>
            </a:endParaRPr>
          </a:p>
        </p:txBody>
      </p:sp>
    </p:spTree>
    <p:extLst>
      <p:ext uri="{BB962C8B-B14F-4D97-AF65-F5344CB8AC3E}">
        <p14:creationId xmlns:p14="http://schemas.microsoft.com/office/powerpoint/2010/main" val="283162926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85</TotalTime>
  <Words>1165</Words>
  <Application>Microsoft Macintosh PowerPoint</Application>
  <PresentationFormat>On-screen Show (4:3)</PresentationFormat>
  <Paragraphs>99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Wisp</vt:lpstr>
      <vt:lpstr>Economic Development</vt:lpstr>
      <vt:lpstr>What is meant by economic development? </vt:lpstr>
      <vt:lpstr>Sources of Economic Growth</vt:lpstr>
      <vt:lpstr>2- Human Capital</vt:lpstr>
      <vt:lpstr>3- Physical capital and technology </vt:lpstr>
      <vt:lpstr>4- Institutional factors</vt:lpstr>
      <vt:lpstr>Does Economic Growth Lead to Economic Development</vt:lpstr>
      <vt:lpstr>What are the outcomes of higher levels of economic growth in terms of economic development?</vt:lpstr>
      <vt:lpstr>PowerPoint Presentation</vt:lpstr>
      <vt:lpstr>PowerPoint Presentation</vt:lpstr>
      <vt:lpstr>Conclusion:</vt:lpstr>
      <vt:lpstr>Development Economics</vt:lpstr>
      <vt:lpstr>Resource Endowment</vt:lpstr>
      <vt:lpstr>Historical Background</vt:lpstr>
      <vt:lpstr>Geographic &amp; Demographic Factors</vt:lpstr>
      <vt:lpstr>Ethics &amp; Religious Breakdown</vt:lpstr>
      <vt:lpstr>The structure of industry</vt:lpstr>
      <vt:lpstr>Per capita income levels</vt:lpstr>
      <vt:lpstr>Political Structure             </vt:lpstr>
      <vt:lpstr>Common Characteristics of Developing Countries.</vt:lpstr>
      <vt:lpstr>PowerPoint Presentation</vt:lpstr>
    </vt:vector>
  </TitlesOfParts>
  <Company>St Christopher's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Development</dc:title>
  <dc:creator>Yasmine Makkiyah</dc:creator>
  <cp:lastModifiedBy>Julia</cp:lastModifiedBy>
  <cp:revision>14</cp:revision>
  <dcterms:created xsi:type="dcterms:W3CDTF">2013-11-10T05:38:02Z</dcterms:created>
  <dcterms:modified xsi:type="dcterms:W3CDTF">2015-07-13T08:35:24Z</dcterms:modified>
</cp:coreProperties>
</file>